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xml" ContentType="application/vnd.openxmlformats-officedocument.themeOverr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 id="2147483666" r:id="rId2"/>
  </p:sldMasterIdLst>
  <p:notesMasterIdLst>
    <p:notesMasterId r:id="rId97"/>
  </p:notesMasterIdLst>
  <p:sldIdLst>
    <p:sldId id="844" r:id="rId3"/>
    <p:sldId id="845" r:id="rId4"/>
    <p:sldId id="846" r:id="rId5"/>
    <p:sldId id="847" r:id="rId6"/>
    <p:sldId id="848" r:id="rId7"/>
    <p:sldId id="849" r:id="rId8"/>
    <p:sldId id="850" r:id="rId9"/>
    <p:sldId id="851" r:id="rId10"/>
    <p:sldId id="1013" r:id="rId11"/>
    <p:sldId id="863" r:id="rId12"/>
    <p:sldId id="852" r:id="rId13"/>
    <p:sldId id="861" r:id="rId14"/>
    <p:sldId id="860" r:id="rId15"/>
    <p:sldId id="853" r:id="rId16"/>
    <p:sldId id="1010" r:id="rId17"/>
    <p:sldId id="1016" r:id="rId18"/>
    <p:sldId id="1017" r:id="rId19"/>
    <p:sldId id="943" r:id="rId20"/>
    <p:sldId id="944" r:id="rId21"/>
    <p:sldId id="945" r:id="rId22"/>
    <p:sldId id="946" r:id="rId23"/>
    <p:sldId id="947" r:id="rId24"/>
    <p:sldId id="948" r:id="rId25"/>
    <p:sldId id="949" r:id="rId26"/>
    <p:sldId id="1024" r:id="rId27"/>
    <p:sldId id="1007" r:id="rId28"/>
    <p:sldId id="1014" r:id="rId29"/>
    <p:sldId id="1015" r:id="rId30"/>
    <p:sldId id="950" r:id="rId31"/>
    <p:sldId id="951" r:id="rId32"/>
    <p:sldId id="952" r:id="rId33"/>
    <p:sldId id="953" r:id="rId34"/>
    <p:sldId id="954" r:id="rId35"/>
    <p:sldId id="955" r:id="rId36"/>
    <p:sldId id="956" r:id="rId37"/>
    <p:sldId id="957" r:id="rId38"/>
    <p:sldId id="958" r:id="rId39"/>
    <p:sldId id="959" r:id="rId40"/>
    <p:sldId id="960" r:id="rId41"/>
    <p:sldId id="1025" r:id="rId42"/>
    <p:sldId id="1027" r:id="rId43"/>
    <p:sldId id="1026" r:id="rId44"/>
    <p:sldId id="1004" r:id="rId45"/>
    <p:sldId id="1006" r:id="rId46"/>
    <p:sldId id="1005" r:id="rId47"/>
    <p:sldId id="961" r:id="rId48"/>
    <p:sldId id="962" r:id="rId49"/>
    <p:sldId id="963" r:id="rId50"/>
    <p:sldId id="964" r:id="rId51"/>
    <p:sldId id="965" r:id="rId52"/>
    <p:sldId id="966" r:id="rId53"/>
    <p:sldId id="967" r:id="rId54"/>
    <p:sldId id="968" r:id="rId55"/>
    <p:sldId id="969" r:id="rId56"/>
    <p:sldId id="970" r:id="rId57"/>
    <p:sldId id="971" r:id="rId58"/>
    <p:sldId id="972" r:id="rId59"/>
    <p:sldId id="973" r:id="rId60"/>
    <p:sldId id="974" r:id="rId61"/>
    <p:sldId id="975" r:id="rId62"/>
    <p:sldId id="976" r:id="rId63"/>
    <p:sldId id="977" r:id="rId64"/>
    <p:sldId id="978" r:id="rId65"/>
    <p:sldId id="979" r:id="rId66"/>
    <p:sldId id="980" r:id="rId67"/>
    <p:sldId id="981" r:id="rId68"/>
    <p:sldId id="982" r:id="rId69"/>
    <p:sldId id="983" r:id="rId70"/>
    <p:sldId id="984" r:id="rId71"/>
    <p:sldId id="922" r:id="rId72"/>
    <p:sldId id="985" r:id="rId73"/>
    <p:sldId id="986" r:id="rId74"/>
    <p:sldId id="987" r:id="rId75"/>
    <p:sldId id="988" r:id="rId76"/>
    <p:sldId id="989" r:id="rId77"/>
    <p:sldId id="990" r:id="rId78"/>
    <p:sldId id="991" r:id="rId79"/>
    <p:sldId id="992" r:id="rId80"/>
    <p:sldId id="993" r:id="rId81"/>
    <p:sldId id="994" r:id="rId82"/>
    <p:sldId id="995" r:id="rId83"/>
    <p:sldId id="996" r:id="rId84"/>
    <p:sldId id="997" r:id="rId85"/>
    <p:sldId id="998" r:id="rId86"/>
    <p:sldId id="1003" r:id="rId87"/>
    <p:sldId id="1018" r:id="rId88"/>
    <p:sldId id="999" r:id="rId89"/>
    <p:sldId id="1000" r:id="rId90"/>
    <p:sldId id="1001" r:id="rId91"/>
    <p:sldId id="1002" r:id="rId92"/>
    <p:sldId id="1020" r:id="rId93"/>
    <p:sldId id="1019" r:id="rId94"/>
    <p:sldId id="1021" r:id="rId95"/>
    <p:sldId id="722" r:id="rId96"/>
  </p:sldIdLst>
  <p:sldSz cx="10080625" cy="7559675"/>
  <p:notesSz cx="7559675" cy="10691813"/>
  <p:defaultTextStyle>
    <a:defPPr>
      <a:defRPr lang="en-GB"/>
    </a:defPPr>
    <a:lvl1pPr algn="l" defTabSz="449030" rtl="0" fontAlgn="base">
      <a:spcBef>
        <a:spcPct val="0"/>
      </a:spcBef>
      <a:spcAft>
        <a:spcPct val="0"/>
      </a:spcAft>
      <a:defRPr sz="8800" b="1" kern="1200">
        <a:solidFill>
          <a:schemeClr val="bg1"/>
        </a:solidFill>
        <a:latin typeface="Arial" charset="0"/>
        <a:ea typeface="Arial Unicode MS" pitchFamily="34" charset="-128"/>
        <a:cs typeface="Arial Unicode MS" pitchFamily="34" charset="-128"/>
      </a:defRPr>
    </a:lvl1pPr>
    <a:lvl2pPr marL="422060" indent="-212615" algn="l" defTabSz="449030" rtl="0" fontAlgn="base">
      <a:spcBef>
        <a:spcPct val="0"/>
      </a:spcBef>
      <a:spcAft>
        <a:spcPct val="0"/>
      </a:spcAft>
      <a:defRPr sz="8800" b="1" kern="1200">
        <a:solidFill>
          <a:schemeClr val="bg1"/>
        </a:solidFill>
        <a:latin typeface="Arial" charset="0"/>
        <a:ea typeface="Arial Unicode MS" pitchFamily="34" charset="-128"/>
        <a:cs typeface="Arial Unicode MS" pitchFamily="34" charset="-128"/>
      </a:defRPr>
    </a:lvl2pPr>
    <a:lvl3pPr marL="637845" indent="-207853" algn="l" defTabSz="449030" rtl="0" fontAlgn="base">
      <a:spcBef>
        <a:spcPct val="0"/>
      </a:spcBef>
      <a:spcAft>
        <a:spcPct val="0"/>
      </a:spcAft>
      <a:defRPr sz="8800" b="1" kern="1200">
        <a:solidFill>
          <a:schemeClr val="bg1"/>
        </a:solidFill>
        <a:latin typeface="Arial" charset="0"/>
        <a:ea typeface="Arial Unicode MS" pitchFamily="34" charset="-128"/>
        <a:cs typeface="Arial Unicode MS" pitchFamily="34" charset="-128"/>
      </a:defRPr>
    </a:lvl3pPr>
    <a:lvl4pPr marL="853632" indent="-212615" algn="l" defTabSz="449030" rtl="0" fontAlgn="base">
      <a:spcBef>
        <a:spcPct val="0"/>
      </a:spcBef>
      <a:spcAft>
        <a:spcPct val="0"/>
      </a:spcAft>
      <a:defRPr sz="8800" b="1" kern="1200">
        <a:solidFill>
          <a:schemeClr val="bg1"/>
        </a:solidFill>
        <a:latin typeface="Arial" charset="0"/>
        <a:ea typeface="Arial Unicode MS" pitchFamily="34" charset="-128"/>
        <a:cs typeface="Arial Unicode MS" pitchFamily="34" charset="-128"/>
      </a:defRPr>
    </a:lvl4pPr>
    <a:lvl5pPr marL="1069421" indent="-209440" algn="l" defTabSz="449030" rtl="0" fontAlgn="base">
      <a:spcBef>
        <a:spcPct val="0"/>
      </a:spcBef>
      <a:spcAft>
        <a:spcPct val="0"/>
      </a:spcAft>
      <a:defRPr sz="8800" b="1" kern="1200">
        <a:solidFill>
          <a:schemeClr val="bg1"/>
        </a:solidFill>
        <a:latin typeface="Arial" charset="0"/>
        <a:ea typeface="Arial Unicode MS" pitchFamily="34" charset="-128"/>
        <a:cs typeface="Arial Unicode MS" pitchFamily="34" charset="-128"/>
      </a:defRPr>
    </a:lvl5pPr>
    <a:lvl6pPr marL="2284815" algn="l" defTabSz="913926" rtl="0" eaLnBrk="1" latinLnBrk="0" hangingPunct="1">
      <a:defRPr sz="8800" b="1" kern="1200">
        <a:solidFill>
          <a:schemeClr val="bg1"/>
        </a:solidFill>
        <a:latin typeface="Arial" charset="0"/>
        <a:ea typeface="Arial Unicode MS" pitchFamily="34" charset="-128"/>
        <a:cs typeface="Arial Unicode MS" pitchFamily="34" charset="-128"/>
      </a:defRPr>
    </a:lvl6pPr>
    <a:lvl7pPr marL="2741778" algn="l" defTabSz="913926" rtl="0" eaLnBrk="1" latinLnBrk="0" hangingPunct="1">
      <a:defRPr sz="8800" b="1" kern="1200">
        <a:solidFill>
          <a:schemeClr val="bg1"/>
        </a:solidFill>
        <a:latin typeface="Arial" charset="0"/>
        <a:ea typeface="Arial Unicode MS" pitchFamily="34" charset="-128"/>
        <a:cs typeface="Arial Unicode MS" pitchFamily="34" charset="-128"/>
      </a:defRPr>
    </a:lvl7pPr>
    <a:lvl8pPr marL="3198741" algn="l" defTabSz="913926" rtl="0" eaLnBrk="1" latinLnBrk="0" hangingPunct="1">
      <a:defRPr sz="8800" b="1" kern="1200">
        <a:solidFill>
          <a:schemeClr val="bg1"/>
        </a:solidFill>
        <a:latin typeface="Arial" charset="0"/>
        <a:ea typeface="Arial Unicode MS" pitchFamily="34" charset="-128"/>
        <a:cs typeface="Arial Unicode MS" pitchFamily="34" charset="-128"/>
      </a:defRPr>
    </a:lvl8pPr>
    <a:lvl9pPr marL="3655704" algn="l" defTabSz="913926" rtl="0" eaLnBrk="1" latinLnBrk="0" hangingPunct="1">
      <a:defRPr sz="8800" b="1" kern="1200">
        <a:solidFill>
          <a:schemeClr val="bg1"/>
        </a:solidFill>
        <a:latin typeface="Arial" charset="0"/>
        <a:ea typeface="Arial Unicode MS" pitchFamily="34" charset="-128"/>
        <a:cs typeface="Arial Unicode MS" pitchFamily="34" charset="-128"/>
      </a:defRPr>
    </a:lvl9pPr>
  </p:defaultTextStyle>
  <p:extLst>
    <p:ext uri="{EFAFB233-063F-42B5-8137-9DF3F51BA10A}">
      <p15:sldGuideLst xmlns="" xmlns:p15="http://schemas.microsoft.com/office/powerpoint/2012/main">
        <p15:guide id="1" orient="horz" pos="4468" userDrawn="1">
          <p15:clr>
            <a:srgbClr val="A4A3A4"/>
          </p15:clr>
        </p15:guide>
        <p15:guide id="2" pos="3175" userDrawn="1">
          <p15:clr>
            <a:srgbClr val="A4A3A4"/>
          </p15:clr>
        </p15:guide>
        <p15:guide id="3" pos="6259" userDrawn="1">
          <p15:clr>
            <a:srgbClr val="A4A3A4"/>
          </p15:clr>
        </p15:guide>
        <p15:guide id="4" pos="91" userDrawn="1">
          <p15:clr>
            <a:srgbClr val="A4A3A4"/>
          </p15:clr>
        </p15:guide>
        <p15:guide id="5" orient="horz" pos="2472" userDrawn="1">
          <p15:clr>
            <a:srgbClr val="A4A3A4"/>
          </p15:clr>
        </p15:guide>
        <p15:guide id="6" orient="horz" pos="68"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0000"/>
    <a:srgbClr val="4FB4FF"/>
    <a:srgbClr val="CCCC00"/>
    <a:srgbClr val="0070C0"/>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94" autoAdjust="0"/>
    <p:restoredTop sz="92185" autoAdjust="0"/>
  </p:normalViewPr>
  <p:slideViewPr>
    <p:cSldViewPr>
      <p:cViewPr>
        <p:scale>
          <a:sx n="63" d="100"/>
          <a:sy n="63" d="100"/>
        </p:scale>
        <p:origin x="-1104" y="-66"/>
      </p:cViewPr>
      <p:guideLst>
        <p:guide orient="horz" pos="4468"/>
        <p:guide orient="horz" pos="2472"/>
        <p:guide orient="horz" pos="68"/>
        <p:guide pos="3175"/>
        <p:guide pos="6259"/>
        <p:guide pos="91"/>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559675" cy="10691813"/>
          </a:xfrm>
          <a:prstGeom prst="roundRect">
            <a:avLst>
              <a:gd name="adj" fmla="val 19"/>
            </a:avLst>
          </a:prstGeom>
          <a:solidFill>
            <a:srgbClr val="FFFFFF"/>
          </a:solidFill>
          <a:ln w="9360">
            <a:noFill/>
            <a:miter lim="800000"/>
            <a:headEnd/>
            <a:tailEnd/>
          </a:ln>
          <a:effectLst/>
        </p:spPr>
        <p:txBody>
          <a:bodyPr wrap="none" anchor="ctr"/>
          <a:lstStyle/>
          <a:p>
            <a:pPr hangingPunct="0">
              <a:lnSpc>
                <a:spcPct val="93000"/>
              </a:lnSpc>
              <a:buClr>
                <a:srgbClr val="000000"/>
              </a:buClr>
              <a:buSzPct val="45000"/>
              <a:buFont typeface="Wingdings" pitchFamily="2" charset="2"/>
              <a:buNone/>
              <a:defRPr/>
            </a:pPr>
            <a:endParaRPr lang="es-ES" sz="2000"/>
          </a:p>
        </p:txBody>
      </p:sp>
      <p:sp>
        <p:nvSpPr>
          <p:cNvPr id="2050" name="AutoShape 2"/>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pPr hangingPunct="0">
              <a:lnSpc>
                <a:spcPct val="93000"/>
              </a:lnSpc>
              <a:buClr>
                <a:srgbClr val="000000"/>
              </a:buClr>
              <a:buSzPct val="45000"/>
              <a:buFont typeface="Wingdings" pitchFamily="2" charset="2"/>
              <a:buNone/>
              <a:defRPr/>
            </a:pPr>
            <a:endParaRPr lang="es-ES" sz="2000"/>
          </a:p>
        </p:txBody>
      </p:sp>
      <p:sp>
        <p:nvSpPr>
          <p:cNvPr id="2051" name="AutoShape 3"/>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pPr hangingPunct="0">
              <a:lnSpc>
                <a:spcPct val="93000"/>
              </a:lnSpc>
              <a:buClr>
                <a:srgbClr val="000000"/>
              </a:buClr>
              <a:buSzPct val="45000"/>
              <a:buFont typeface="Wingdings" pitchFamily="2" charset="2"/>
              <a:buNone/>
              <a:defRPr/>
            </a:pPr>
            <a:endParaRPr lang="es-ES" sz="2000"/>
          </a:p>
        </p:txBody>
      </p:sp>
      <p:sp>
        <p:nvSpPr>
          <p:cNvPr id="2052" name="AutoShape 4"/>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pPr hangingPunct="0">
              <a:lnSpc>
                <a:spcPct val="93000"/>
              </a:lnSpc>
              <a:buClr>
                <a:srgbClr val="000000"/>
              </a:buClr>
              <a:buSzPct val="45000"/>
              <a:buFont typeface="Wingdings" pitchFamily="2" charset="2"/>
              <a:buNone/>
              <a:defRPr/>
            </a:pPr>
            <a:endParaRPr lang="es-ES" sz="2000"/>
          </a:p>
        </p:txBody>
      </p:sp>
      <p:sp>
        <p:nvSpPr>
          <p:cNvPr id="2053" name="AutoShape 5"/>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pPr hangingPunct="0">
              <a:lnSpc>
                <a:spcPct val="93000"/>
              </a:lnSpc>
              <a:buClr>
                <a:srgbClr val="000000"/>
              </a:buClr>
              <a:buSzPct val="45000"/>
              <a:buFont typeface="Wingdings" pitchFamily="2" charset="2"/>
              <a:buNone/>
              <a:defRPr/>
            </a:pPr>
            <a:endParaRPr lang="es-ES" sz="2000"/>
          </a:p>
        </p:txBody>
      </p:sp>
      <p:sp>
        <p:nvSpPr>
          <p:cNvPr id="2054" name="AutoShape 6"/>
          <p:cNvSpPr>
            <a:spLocks noChangeArrowheads="1"/>
          </p:cNvSpPr>
          <p:nvPr/>
        </p:nvSpPr>
        <p:spPr bwMode="auto">
          <a:xfrm>
            <a:off x="0" y="0"/>
            <a:ext cx="7559675" cy="10691813"/>
          </a:xfrm>
          <a:prstGeom prst="roundRect">
            <a:avLst>
              <a:gd name="adj" fmla="val 19"/>
            </a:avLst>
          </a:prstGeom>
          <a:solidFill>
            <a:srgbClr val="FFFFFF"/>
          </a:solidFill>
          <a:ln w="9525">
            <a:noFill/>
            <a:round/>
            <a:headEnd/>
            <a:tailEnd/>
          </a:ln>
          <a:effectLst/>
        </p:spPr>
        <p:txBody>
          <a:bodyPr wrap="none" anchor="ctr"/>
          <a:lstStyle/>
          <a:p>
            <a:pPr hangingPunct="0">
              <a:lnSpc>
                <a:spcPct val="93000"/>
              </a:lnSpc>
              <a:buClr>
                <a:srgbClr val="000000"/>
              </a:buClr>
              <a:buSzPct val="45000"/>
              <a:buFont typeface="Wingdings" pitchFamily="2" charset="2"/>
              <a:buNone/>
              <a:defRPr/>
            </a:pPr>
            <a:endParaRPr lang="es-ES" sz="2000"/>
          </a:p>
        </p:txBody>
      </p:sp>
      <p:sp>
        <p:nvSpPr>
          <p:cNvPr id="46088" name="Rectangle 7"/>
          <p:cNvSpPr>
            <a:spLocks noGrp="1" noRot="1" noChangeAspect="1" noChangeArrowheads="1"/>
          </p:cNvSpPr>
          <p:nvPr>
            <p:ph type="sldImg"/>
          </p:nvPr>
        </p:nvSpPr>
        <p:spPr bwMode="auto">
          <a:xfrm>
            <a:off x="1108075" y="812800"/>
            <a:ext cx="5330825" cy="3998913"/>
          </a:xfrm>
          <a:prstGeom prst="rect">
            <a:avLst/>
          </a:prstGeom>
          <a:noFill/>
          <a:ln w="9525">
            <a:noFill/>
            <a:round/>
            <a:headEnd/>
            <a:tailEnd/>
          </a:ln>
        </p:spPr>
      </p:sp>
      <p:sp>
        <p:nvSpPr>
          <p:cNvPr id="2056" name="Rectangle 8"/>
          <p:cNvSpPr>
            <a:spLocks noGrp="1" noChangeArrowheads="1"/>
          </p:cNvSpPr>
          <p:nvPr>
            <p:ph type="body"/>
          </p:nvPr>
        </p:nvSpPr>
        <p:spPr bwMode="auto">
          <a:xfrm>
            <a:off x="755650" y="5078413"/>
            <a:ext cx="6037263" cy="480060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s-ES" noProof="0"/>
          </a:p>
        </p:txBody>
      </p:sp>
      <p:sp>
        <p:nvSpPr>
          <p:cNvPr id="2057" name="Rectangle 9"/>
          <p:cNvSpPr>
            <a:spLocks noGrp="1" noChangeArrowheads="1"/>
          </p:cNvSpPr>
          <p:nvPr>
            <p:ph type="hdr"/>
          </p:nvPr>
        </p:nvSpPr>
        <p:spPr bwMode="auto">
          <a:xfrm>
            <a:off x="0" y="0"/>
            <a:ext cx="3270250" cy="5238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l" hangingPunct="0">
              <a:lnSpc>
                <a:spcPct val="95000"/>
              </a:lnSpc>
              <a:spcAft>
                <a:spcPct val="0"/>
              </a:spcAft>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b="0">
                <a:solidFill>
                  <a:srgbClr val="000000"/>
                </a:solidFill>
                <a:latin typeface="Times New Roman" pitchFamily="18" charset="0"/>
                <a:ea typeface="Arial Unicode MS" pitchFamily="34" charset="-128"/>
                <a:cs typeface="Arial Unicode MS" pitchFamily="34" charset="-128"/>
              </a:defRPr>
            </a:lvl1pPr>
          </a:lstStyle>
          <a:p>
            <a:pPr>
              <a:defRPr/>
            </a:pPr>
            <a:endParaRPr lang="en-GB"/>
          </a:p>
        </p:txBody>
      </p:sp>
      <p:sp>
        <p:nvSpPr>
          <p:cNvPr id="2058" name="Rectangle 10"/>
          <p:cNvSpPr>
            <a:spLocks noGrp="1" noChangeArrowheads="1"/>
          </p:cNvSpPr>
          <p:nvPr>
            <p:ph type="dt"/>
          </p:nvPr>
        </p:nvSpPr>
        <p:spPr bwMode="auto">
          <a:xfrm>
            <a:off x="4278313" y="0"/>
            <a:ext cx="3270250" cy="5238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hangingPunct="0">
              <a:lnSpc>
                <a:spcPct val="95000"/>
              </a:lnSpc>
              <a:spcAft>
                <a:spcPct val="0"/>
              </a:spcAft>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b="0">
                <a:solidFill>
                  <a:srgbClr val="000000"/>
                </a:solidFill>
                <a:latin typeface="Times New Roman" pitchFamily="18" charset="0"/>
                <a:ea typeface="Arial Unicode MS" pitchFamily="34" charset="-128"/>
                <a:cs typeface="Arial Unicode MS" pitchFamily="34" charset="-128"/>
              </a:defRPr>
            </a:lvl1pPr>
          </a:lstStyle>
          <a:p>
            <a:pPr>
              <a:defRPr/>
            </a:pPr>
            <a:endParaRPr lang="en-GB"/>
          </a:p>
        </p:txBody>
      </p:sp>
      <p:sp>
        <p:nvSpPr>
          <p:cNvPr id="2059" name="Rectangle 11"/>
          <p:cNvSpPr>
            <a:spLocks noGrp="1" noChangeArrowheads="1"/>
          </p:cNvSpPr>
          <p:nvPr>
            <p:ph type="ftr"/>
          </p:nvPr>
        </p:nvSpPr>
        <p:spPr bwMode="auto">
          <a:xfrm>
            <a:off x="0" y="10155238"/>
            <a:ext cx="3270250" cy="52387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l" hangingPunct="0">
              <a:lnSpc>
                <a:spcPct val="95000"/>
              </a:lnSpc>
              <a:spcAft>
                <a:spcPct val="0"/>
              </a:spcAft>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b="0">
                <a:solidFill>
                  <a:srgbClr val="000000"/>
                </a:solidFill>
                <a:latin typeface="Times New Roman" pitchFamily="18" charset="0"/>
                <a:ea typeface="Arial Unicode MS" pitchFamily="34" charset="-128"/>
                <a:cs typeface="Arial Unicode MS" pitchFamily="34" charset="-128"/>
              </a:defRPr>
            </a:lvl1pPr>
          </a:lstStyle>
          <a:p>
            <a:pPr>
              <a:defRPr/>
            </a:pPr>
            <a:endParaRPr lang="en-GB"/>
          </a:p>
        </p:txBody>
      </p:sp>
      <p:sp>
        <p:nvSpPr>
          <p:cNvPr id="2060" name="Rectangle 12"/>
          <p:cNvSpPr>
            <a:spLocks noGrp="1" noChangeArrowheads="1"/>
          </p:cNvSpPr>
          <p:nvPr>
            <p:ph type="sldNum"/>
          </p:nvPr>
        </p:nvSpPr>
        <p:spPr bwMode="auto">
          <a:xfrm>
            <a:off x="4278313" y="10155238"/>
            <a:ext cx="3270250" cy="523875"/>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hangingPunct="0">
              <a:lnSpc>
                <a:spcPct val="95000"/>
              </a:lnSpc>
              <a:spcAft>
                <a:spcPct val="0"/>
              </a:spcAft>
              <a:buClr>
                <a:srgbClr val="000000"/>
              </a:buClr>
              <a:buSzPct val="45000"/>
              <a:buFont typeface="Wingdings" pitchFamily="2" charset="2"/>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b="0">
                <a:solidFill>
                  <a:srgbClr val="000000"/>
                </a:solidFill>
                <a:latin typeface="Times New Roman" pitchFamily="18" charset="0"/>
                <a:ea typeface="Arial Unicode MS" pitchFamily="34" charset="-128"/>
                <a:cs typeface="Arial Unicode MS" pitchFamily="34" charset="-128"/>
              </a:defRPr>
            </a:lvl1pPr>
          </a:lstStyle>
          <a:p>
            <a:pPr>
              <a:defRPr/>
            </a:pPr>
            <a:fld id="{A15A0CB4-6C81-46FA-AD65-3F263593C2CA}" type="slidenum">
              <a:rPr lang="en-GB"/>
              <a:pPr>
                <a:defRPr/>
              </a:pPr>
              <a:t>‹Nº›</a:t>
            </a:fld>
            <a:endParaRPr lang="en-GB"/>
          </a:p>
        </p:txBody>
      </p:sp>
    </p:spTree>
    <p:extLst>
      <p:ext uri="{BB962C8B-B14F-4D97-AF65-F5344CB8AC3E}">
        <p14:creationId xmlns:p14="http://schemas.microsoft.com/office/powerpoint/2010/main" val="825391596"/>
      </p:ext>
    </p:extLst>
  </p:cSld>
  <p:clrMap bg1="lt1" tx1="dk1" bg2="lt2" tx2="dk2" accent1="accent1" accent2="accent2" accent3="accent3" accent4="accent4" accent5="accent5" accent6="accent6" hlink="hlink" folHlink="folHlink"/>
  <p:notesStyle>
    <a:lvl1pPr algn="l" defTabSz="44903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565" indent="-285603" algn="l" defTabSz="44903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2406" indent="-228483" algn="l" defTabSz="44903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599371" indent="-228483" algn="l" defTabSz="44903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6334" indent="-228483" algn="l" defTabSz="44903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4815" algn="l" defTabSz="913926" rtl="0" eaLnBrk="1" latinLnBrk="0" hangingPunct="1">
      <a:defRPr sz="1200" kern="1200">
        <a:solidFill>
          <a:schemeClr val="tx1"/>
        </a:solidFill>
        <a:latin typeface="+mn-lt"/>
        <a:ea typeface="+mn-ea"/>
        <a:cs typeface="+mn-cs"/>
      </a:defRPr>
    </a:lvl6pPr>
    <a:lvl7pPr marL="2741778" algn="l" defTabSz="913926" rtl="0" eaLnBrk="1" latinLnBrk="0" hangingPunct="1">
      <a:defRPr sz="1200" kern="1200">
        <a:solidFill>
          <a:schemeClr val="tx1"/>
        </a:solidFill>
        <a:latin typeface="+mn-lt"/>
        <a:ea typeface="+mn-ea"/>
        <a:cs typeface="+mn-cs"/>
      </a:defRPr>
    </a:lvl7pPr>
    <a:lvl8pPr marL="3198741" algn="l" defTabSz="913926" rtl="0" eaLnBrk="1" latinLnBrk="0" hangingPunct="1">
      <a:defRPr sz="1200" kern="1200">
        <a:solidFill>
          <a:schemeClr val="tx1"/>
        </a:solidFill>
        <a:latin typeface="+mn-lt"/>
        <a:ea typeface="+mn-ea"/>
        <a:cs typeface="+mn-cs"/>
      </a:defRPr>
    </a:lvl8pPr>
    <a:lvl9pPr marL="3655704" algn="l" defTabSz="9139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idx="10"/>
          </p:nvPr>
        </p:nvSpPr>
        <p:spPr/>
        <p:txBody>
          <a:bodyPr/>
          <a:lstStyle/>
          <a:p>
            <a:pPr>
              <a:defRPr/>
            </a:pPr>
            <a:fld id="{A15A0CB4-6C81-46FA-AD65-3F263593C2CA}" type="slidenum">
              <a:rPr lang="en-GB" smtClean="0"/>
              <a:pPr>
                <a:defRPr/>
              </a:pPr>
              <a:t>3</a:t>
            </a:fld>
            <a:endParaRPr lang="en-GB"/>
          </a:p>
        </p:txBody>
      </p:sp>
    </p:spTree>
    <p:extLst>
      <p:ext uri="{BB962C8B-B14F-4D97-AF65-F5344CB8AC3E}">
        <p14:creationId xmlns:p14="http://schemas.microsoft.com/office/powerpoint/2010/main" val="486648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22</a:t>
            </a:fld>
            <a:endParaRPr lang="es-PE"/>
          </a:p>
        </p:txBody>
      </p:sp>
    </p:spTree>
    <p:extLst>
      <p:ext uri="{BB962C8B-B14F-4D97-AF65-F5344CB8AC3E}">
        <p14:creationId xmlns:p14="http://schemas.microsoft.com/office/powerpoint/2010/main" val="3085092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23</a:t>
            </a:fld>
            <a:endParaRPr lang="es-PE"/>
          </a:p>
        </p:txBody>
      </p:sp>
    </p:spTree>
    <p:extLst>
      <p:ext uri="{BB962C8B-B14F-4D97-AF65-F5344CB8AC3E}">
        <p14:creationId xmlns:p14="http://schemas.microsoft.com/office/powerpoint/2010/main" val="248459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24</a:t>
            </a:fld>
            <a:endParaRPr lang="es-PE"/>
          </a:p>
        </p:txBody>
      </p:sp>
    </p:spTree>
    <p:extLst>
      <p:ext uri="{BB962C8B-B14F-4D97-AF65-F5344CB8AC3E}">
        <p14:creationId xmlns:p14="http://schemas.microsoft.com/office/powerpoint/2010/main" val="1881681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27</a:t>
            </a:fld>
            <a:endParaRPr lang="es-PE"/>
          </a:p>
        </p:txBody>
      </p:sp>
    </p:spTree>
    <p:extLst>
      <p:ext uri="{BB962C8B-B14F-4D97-AF65-F5344CB8AC3E}">
        <p14:creationId xmlns:p14="http://schemas.microsoft.com/office/powerpoint/2010/main" val="2233921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49030"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 white city of Arequipa not only has beautiful convents, temples ad grand old colonial houses, it also holds a wealth of gastronomy as a result of a mixture of native products of the ancients Pre-Columbian cultures combined with modern culinary techniques</a:t>
            </a:r>
            <a:r>
              <a:rPr lang="en-US" sz="1200" dirty="0">
                <a:latin typeface="Verdana" panose="020B0604030504040204" pitchFamily="34" charset="0"/>
                <a:ea typeface="Verdana" panose="020B0604030504040204" pitchFamily="34" charset="0"/>
                <a:cs typeface="Verdana" panose="020B0604030504040204" pitchFamily="34" charset="0"/>
              </a:rPr>
              <a:t>.</a:t>
            </a:r>
            <a:endParaRPr lang="es-PE" sz="1200" dirty="0">
              <a:latin typeface="Verdana" panose="020B0604030504040204" pitchFamily="34" charset="0"/>
              <a:ea typeface="Verdana" panose="020B0604030504040204" pitchFamily="34" charset="0"/>
              <a:cs typeface="Verdana" panose="020B0604030504040204" pitchFamily="34" charset="0"/>
            </a:endParaRPr>
          </a:p>
          <a:p>
            <a:pPr algn="just"/>
            <a:endParaRPr lang="es-PE"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188989" indent="-188989" algn="just">
              <a:buFont typeface="Verdana" panose="020B0604030504040204" pitchFamily="34" charset="0"/>
              <a:buChar char="»"/>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Additionally, two of the deepest canyons in the world: the </a:t>
            </a:r>
            <a:r>
              <a:rPr lang="en-US" sz="12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Colca</a:t>
            </a: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and the </a:t>
            </a:r>
            <a:r>
              <a:rPr lang="en-US" sz="1200"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Cotahuasi</a:t>
            </a: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are the natural habitat of the vicuña, with the finest fiber in the world and the condor that shows its majesty when flying a few meters just above guests.</a:t>
            </a:r>
            <a:endParaRPr lang="es-PE" sz="1200"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28</a:t>
            </a:fld>
            <a:endParaRPr lang="es-PE"/>
          </a:p>
        </p:txBody>
      </p:sp>
    </p:spTree>
    <p:extLst>
      <p:ext uri="{BB962C8B-B14F-4D97-AF65-F5344CB8AC3E}">
        <p14:creationId xmlns:p14="http://schemas.microsoft.com/office/powerpoint/2010/main" val="3756083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29</a:t>
            </a:fld>
            <a:endParaRPr lang="es-PE"/>
          </a:p>
        </p:txBody>
      </p:sp>
    </p:spTree>
    <p:extLst>
      <p:ext uri="{BB962C8B-B14F-4D97-AF65-F5344CB8AC3E}">
        <p14:creationId xmlns:p14="http://schemas.microsoft.com/office/powerpoint/2010/main" val="4113889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30</a:t>
            </a:fld>
            <a:endParaRPr lang="es-PE"/>
          </a:p>
        </p:txBody>
      </p:sp>
    </p:spTree>
    <p:extLst>
      <p:ext uri="{BB962C8B-B14F-4D97-AF65-F5344CB8AC3E}">
        <p14:creationId xmlns:p14="http://schemas.microsoft.com/office/powerpoint/2010/main" val="1217807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31</a:t>
            </a:fld>
            <a:endParaRPr lang="es-PE"/>
          </a:p>
        </p:txBody>
      </p:sp>
    </p:spTree>
    <p:extLst>
      <p:ext uri="{BB962C8B-B14F-4D97-AF65-F5344CB8AC3E}">
        <p14:creationId xmlns:p14="http://schemas.microsoft.com/office/powerpoint/2010/main" val="348519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32</a:t>
            </a:fld>
            <a:endParaRPr lang="es-PE"/>
          </a:p>
        </p:txBody>
      </p:sp>
    </p:spTree>
    <p:extLst>
      <p:ext uri="{BB962C8B-B14F-4D97-AF65-F5344CB8AC3E}">
        <p14:creationId xmlns:p14="http://schemas.microsoft.com/office/powerpoint/2010/main" val="115918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33</a:t>
            </a:fld>
            <a:endParaRPr lang="es-PE"/>
          </a:p>
        </p:txBody>
      </p:sp>
    </p:spTree>
    <p:extLst>
      <p:ext uri="{BB962C8B-B14F-4D97-AF65-F5344CB8AC3E}">
        <p14:creationId xmlns:p14="http://schemas.microsoft.com/office/powerpoint/2010/main" val="3758191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4</a:t>
            </a:fld>
            <a:endParaRPr lang="es-PE"/>
          </a:p>
        </p:txBody>
      </p:sp>
    </p:spTree>
    <p:extLst>
      <p:ext uri="{BB962C8B-B14F-4D97-AF65-F5344CB8AC3E}">
        <p14:creationId xmlns:p14="http://schemas.microsoft.com/office/powerpoint/2010/main" val="493761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34</a:t>
            </a:fld>
            <a:endParaRPr lang="es-PE"/>
          </a:p>
        </p:txBody>
      </p:sp>
    </p:spTree>
    <p:extLst>
      <p:ext uri="{BB962C8B-B14F-4D97-AF65-F5344CB8AC3E}">
        <p14:creationId xmlns:p14="http://schemas.microsoft.com/office/powerpoint/2010/main" val="7164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35</a:t>
            </a:fld>
            <a:endParaRPr lang="es-PE"/>
          </a:p>
        </p:txBody>
      </p:sp>
    </p:spTree>
    <p:extLst>
      <p:ext uri="{BB962C8B-B14F-4D97-AF65-F5344CB8AC3E}">
        <p14:creationId xmlns:p14="http://schemas.microsoft.com/office/powerpoint/2010/main" val="3815348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36</a:t>
            </a:fld>
            <a:endParaRPr lang="es-PE"/>
          </a:p>
        </p:txBody>
      </p:sp>
    </p:spTree>
    <p:extLst>
      <p:ext uri="{BB962C8B-B14F-4D97-AF65-F5344CB8AC3E}">
        <p14:creationId xmlns:p14="http://schemas.microsoft.com/office/powerpoint/2010/main" val="1180851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37</a:t>
            </a:fld>
            <a:endParaRPr lang="es-PE"/>
          </a:p>
        </p:txBody>
      </p:sp>
    </p:spTree>
    <p:extLst>
      <p:ext uri="{BB962C8B-B14F-4D97-AF65-F5344CB8AC3E}">
        <p14:creationId xmlns:p14="http://schemas.microsoft.com/office/powerpoint/2010/main" val="2682182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38</a:t>
            </a:fld>
            <a:endParaRPr lang="es-PE"/>
          </a:p>
        </p:txBody>
      </p:sp>
    </p:spTree>
    <p:extLst>
      <p:ext uri="{BB962C8B-B14F-4D97-AF65-F5344CB8AC3E}">
        <p14:creationId xmlns:p14="http://schemas.microsoft.com/office/powerpoint/2010/main" val="1733891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39</a:t>
            </a:fld>
            <a:endParaRPr lang="es-PE"/>
          </a:p>
        </p:txBody>
      </p:sp>
    </p:spTree>
    <p:extLst>
      <p:ext uri="{BB962C8B-B14F-4D97-AF65-F5344CB8AC3E}">
        <p14:creationId xmlns:p14="http://schemas.microsoft.com/office/powerpoint/2010/main" val="2037548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mapa</a:t>
            </a:r>
          </a:p>
        </p:txBody>
      </p:sp>
      <p:sp>
        <p:nvSpPr>
          <p:cNvPr id="4" name="Marcador de número de diapositiva 3"/>
          <p:cNvSpPr>
            <a:spLocks noGrp="1"/>
          </p:cNvSpPr>
          <p:nvPr>
            <p:ph type="sldNum" idx="10"/>
          </p:nvPr>
        </p:nvSpPr>
        <p:spPr/>
        <p:txBody>
          <a:bodyPr/>
          <a:lstStyle/>
          <a:p>
            <a:pPr>
              <a:defRPr/>
            </a:pPr>
            <a:fld id="{A15A0CB4-6C81-46FA-AD65-3F263593C2CA}" type="slidenum">
              <a:rPr lang="en-GB" smtClean="0"/>
              <a:pPr>
                <a:defRPr/>
              </a:pPr>
              <a:t>44</a:t>
            </a:fld>
            <a:endParaRPr lang="en-GB"/>
          </a:p>
        </p:txBody>
      </p:sp>
    </p:spTree>
    <p:extLst>
      <p:ext uri="{BB962C8B-B14F-4D97-AF65-F5344CB8AC3E}">
        <p14:creationId xmlns:p14="http://schemas.microsoft.com/office/powerpoint/2010/main" val="1103088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idx="10"/>
          </p:nvPr>
        </p:nvSpPr>
        <p:spPr/>
        <p:txBody>
          <a:bodyPr/>
          <a:lstStyle/>
          <a:p>
            <a:pPr>
              <a:defRPr/>
            </a:pPr>
            <a:fld id="{A15A0CB4-6C81-46FA-AD65-3F263593C2CA}" type="slidenum">
              <a:rPr lang="en-GB" smtClean="0"/>
              <a:pPr>
                <a:defRPr/>
              </a:pPr>
              <a:t>45</a:t>
            </a:fld>
            <a:endParaRPr lang="en-GB"/>
          </a:p>
        </p:txBody>
      </p:sp>
    </p:spTree>
    <p:extLst>
      <p:ext uri="{BB962C8B-B14F-4D97-AF65-F5344CB8AC3E}">
        <p14:creationId xmlns:p14="http://schemas.microsoft.com/office/powerpoint/2010/main" val="3224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46</a:t>
            </a:fld>
            <a:endParaRPr lang="es-PE"/>
          </a:p>
        </p:txBody>
      </p:sp>
    </p:spTree>
    <p:extLst>
      <p:ext uri="{BB962C8B-B14F-4D97-AF65-F5344CB8AC3E}">
        <p14:creationId xmlns:p14="http://schemas.microsoft.com/office/powerpoint/2010/main" val="2129011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47</a:t>
            </a:fld>
            <a:endParaRPr lang="es-PE"/>
          </a:p>
        </p:txBody>
      </p:sp>
    </p:spTree>
    <p:extLst>
      <p:ext uri="{BB962C8B-B14F-4D97-AF65-F5344CB8AC3E}">
        <p14:creationId xmlns:p14="http://schemas.microsoft.com/office/powerpoint/2010/main" val="4098933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8A647DD-4A2B-448B-BA17-FACF824C6EFF}" type="slidenum">
              <a:rPr lang="en-US" smtClean="0"/>
              <a:t>12</a:t>
            </a:fld>
            <a:endParaRPr lang="en-US"/>
          </a:p>
        </p:txBody>
      </p:sp>
    </p:spTree>
    <p:extLst>
      <p:ext uri="{BB962C8B-B14F-4D97-AF65-F5344CB8AC3E}">
        <p14:creationId xmlns:p14="http://schemas.microsoft.com/office/powerpoint/2010/main" val="1672423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48</a:t>
            </a:fld>
            <a:endParaRPr lang="es-PE"/>
          </a:p>
        </p:txBody>
      </p:sp>
    </p:spTree>
    <p:extLst>
      <p:ext uri="{BB962C8B-B14F-4D97-AF65-F5344CB8AC3E}">
        <p14:creationId xmlns:p14="http://schemas.microsoft.com/office/powerpoint/2010/main" val="1931806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49</a:t>
            </a:fld>
            <a:endParaRPr lang="es-PE"/>
          </a:p>
        </p:txBody>
      </p:sp>
    </p:spTree>
    <p:extLst>
      <p:ext uri="{BB962C8B-B14F-4D97-AF65-F5344CB8AC3E}">
        <p14:creationId xmlns:p14="http://schemas.microsoft.com/office/powerpoint/2010/main" val="1927555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50</a:t>
            </a:fld>
            <a:endParaRPr lang="es-PE"/>
          </a:p>
        </p:txBody>
      </p:sp>
    </p:spTree>
    <p:extLst>
      <p:ext uri="{BB962C8B-B14F-4D97-AF65-F5344CB8AC3E}">
        <p14:creationId xmlns:p14="http://schemas.microsoft.com/office/powerpoint/2010/main" val="1904286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51</a:t>
            </a:fld>
            <a:endParaRPr lang="es-PE"/>
          </a:p>
        </p:txBody>
      </p:sp>
    </p:spTree>
    <p:extLst>
      <p:ext uri="{BB962C8B-B14F-4D97-AF65-F5344CB8AC3E}">
        <p14:creationId xmlns:p14="http://schemas.microsoft.com/office/powerpoint/2010/main" val="2659315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52</a:t>
            </a:fld>
            <a:endParaRPr lang="es-PE"/>
          </a:p>
        </p:txBody>
      </p:sp>
    </p:spTree>
    <p:extLst>
      <p:ext uri="{BB962C8B-B14F-4D97-AF65-F5344CB8AC3E}">
        <p14:creationId xmlns:p14="http://schemas.microsoft.com/office/powerpoint/2010/main" val="2866617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53</a:t>
            </a:fld>
            <a:endParaRPr lang="es-PE"/>
          </a:p>
        </p:txBody>
      </p:sp>
    </p:spTree>
    <p:extLst>
      <p:ext uri="{BB962C8B-B14F-4D97-AF65-F5344CB8AC3E}">
        <p14:creationId xmlns:p14="http://schemas.microsoft.com/office/powerpoint/2010/main" val="40901169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54</a:t>
            </a:fld>
            <a:endParaRPr lang="es-PE"/>
          </a:p>
        </p:txBody>
      </p:sp>
    </p:spTree>
    <p:extLst>
      <p:ext uri="{BB962C8B-B14F-4D97-AF65-F5344CB8AC3E}">
        <p14:creationId xmlns:p14="http://schemas.microsoft.com/office/powerpoint/2010/main" val="16326678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55</a:t>
            </a:fld>
            <a:endParaRPr lang="es-PE"/>
          </a:p>
        </p:txBody>
      </p:sp>
    </p:spTree>
    <p:extLst>
      <p:ext uri="{BB962C8B-B14F-4D97-AF65-F5344CB8AC3E}">
        <p14:creationId xmlns:p14="http://schemas.microsoft.com/office/powerpoint/2010/main" val="784092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56</a:t>
            </a:fld>
            <a:endParaRPr lang="es-PE"/>
          </a:p>
        </p:txBody>
      </p:sp>
    </p:spTree>
    <p:extLst>
      <p:ext uri="{BB962C8B-B14F-4D97-AF65-F5344CB8AC3E}">
        <p14:creationId xmlns:p14="http://schemas.microsoft.com/office/powerpoint/2010/main" val="3280065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57</a:t>
            </a:fld>
            <a:endParaRPr lang="es-PE"/>
          </a:p>
        </p:txBody>
      </p:sp>
    </p:spTree>
    <p:extLst>
      <p:ext uri="{BB962C8B-B14F-4D97-AF65-F5344CB8AC3E}">
        <p14:creationId xmlns:p14="http://schemas.microsoft.com/office/powerpoint/2010/main" val="3353539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8A647DD-4A2B-448B-BA17-FACF824C6EFF}" type="slidenum">
              <a:rPr lang="en-US" smtClean="0"/>
              <a:t>14</a:t>
            </a:fld>
            <a:endParaRPr lang="en-US"/>
          </a:p>
        </p:txBody>
      </p:sp>
    </p:spTree>
    <p:extLst>
      <p:ext uri="{BB962C8B-B14F-4D97-AF65-F5344CB8AC3E}">
        <p14:creationId xmlns:p14="http://schemas.microsoft.com/office/powerpoint/2010/main" val="2288689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58</a:t>
            </a:fld>
            <a:endParaRPr lang="es-PE"/>
          </a:p>
        </p:txBody>
      </p:sp>
    </p:spTree>
    <p:extLst>
      <p:ext uri="{BB962C8B-B14F-4D97-AF65-F5344CB8AC3E}">
        <p14:creationId xmlns:p14="http://schemas.microsoft.com/office/powerpoint/2010/main" val="22889380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59</a:t>
            </a:fld>
            <a:endParaRPr lang="es-PE"/>
          </a:p>
        </p:txBody>
      </p:sp>
    </p:spTree>
    <p:extLst>
      <p:ext uri="{BB962C8B-B14F-4D97-AF65-F5344CB8AC3E}">
        <p14:creationId xmlns:p14="http://schemas.microsoft.com/office/powerpoint/2010/main" val="2276394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60</a:t>
            </a:fld>
            <a:endParaRPr lang="es-PE"/>
          </a:p>
        </p:txBody>
      </p:sp>
    </p:spTree>
    <p:extLst>
      <p:ext uri="{BB962C8B-B14F-4D97-AF65-F5344CB8AC3E}">
        <p14:creationId xmlns:p14="http://schemas.microsoft.com/office/powerpoint/2010/main" val="27051731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61</a:t>
            </a:fld>
            <a:endParaRPr lang="es-PE"/>
          </a:p>
        </p:txBody>
      </p:sp>
    </p:spTree>
    <p:extLst>
      <p:ext uri="{BB962C8B-B14F-4D97-AF65-F5344CB8AC3E}">
        <p14:creationId xmlns:p14="http://schemas.microsoft.com/office/powerpoint/2010/main" val="1507572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62</a:t>
            </a:fld>
            <a:endParaRPr lang="es-PE"/>
          </a:p>
        </p:txBody>
      </p:sp>
    </p:spTree>
    <p:extLst>
      <p:ext uri="{BB962C8B-B14F-4D97-AF65-F5344CB8AC3E}">
        <p14:creationId xmlns:p14="http://schemas.microsoft.com/office/powerpoint/2010/main" val="35559496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63</a:t>
            </a:fld>
            <a:endParaRPr lang="es-PE"/>
          </a:p>
        </p:txBody>
      </p:sp>
    </p:spTree>
    <p:extLst>
      <p:ext uri="{BB962C8B-B14F-4D97-AF65-F5344CB8AC3E}">
        <p14:creationId xmlns:p14="http://schemas.microsoft.com/office/powerpoint/2010/main" val="40547956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64</a:t>
            </a:fld>
            <a:endParaRPr lang="es-PE"/>
          </a:p>
        </p:txBody>
      </p:sp>
    </p:spTree>
    <p:extLst>
      <p:ext uri="{BB962C8B-B14F-4D97-AF65-F5344CB8AC3E}">
        <p14:creationId xmlns:p14="http://schemas.microsoft.com/office/powerpoint/2010/main" val="8845081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65</a:t>
            </a:fld>
            <a:endParaRPr lang="es-PE"/>
          </a:p>
        </p:txBody>
      </p:sp>
    </p:spTree>
    <p:extLst>
      <p:ext uri="{BB962C8B-B14F-4D97-AF65-F5344CB8AC3E}">
        <p14:creationId xmlns:p14="http://schemas.microsoft.com/office/powerpoint/2010/main" val="26025570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66</a:t>
            </a:fld>
            <a:endParaRPr lang="es-PE"/>
          </a:p>
        </p:txBody>
      </p:sp>
    </p:spTree>
    <p:extLst>
      <p:ext uri="{BB962C8B-B14F-4D97-AF65-F5344CB8AC3E}">
        <p14:creationId xmlns:p14="http://schemas.microsoft.com/office/powerpoint/2010/main" val="1695573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67</a:t>
            </a:fld>
            <a:endParaRPr lang="es-PE"/>
          </a:p>
        </p:txBody>
      </p:sp>
    </p:spTree>
    <p:extLst>
      <p:ext uri="{BB962C8B-B14F-4D97-AF65-F5344CB8AC3E}">
        <p14:creationId xmlns:p14="http://schemas.microsoft.com/office/powerpoint/2010/main" val="1233445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68221" marR="8208" indent="-155522" algn="just" defTabSz="914305">
              <a:lnSpc>
                <a:spcPts val="1555"/>
              </a:lnSpc>
              <a:spcBef>
                <a:spcPts val="77"/>
              </a:spcBef>
              <a:buFont typeface="Arial" charset="0"/>
              <a:buChar char="•"/>
            </a:pPr>
            <a:r>
              <a:rPr lang="es-ES_tradnl" sz="1200" dirty="0">
                <a:latin typeface="Verdana" charset="0"/>
                <a:ea typeface="Verdana" charset="0"/>
                <a:cs typeface="Verdana" charset="0"/>
              </a:rPr>
              <a:t>Puno </a:t>
            </a:r>
            <a:r>
              <a:rPr lang="es-ES_tradnl" sz="1200" dirty="0" err="1">
                <a:latin typeface="Verdana" charset="0"/>
                <a:ea typeface="Verdana" charset="0"/>
                <a:cs typeface="Verdana" charset="0"/>
              </a:rPr>
              <a:t>is</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the</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Cradle</a:t>
            </a:r>
            <a:r>
              <a:rPr lang="es-ES_tradnl" sz="1200" dirty="0">
                <a:latin typeface="Verdana" charset="0"/>
                <a:ea typeface="Verdana" charset="0"/>
                <a:cs typeface="Verdana" charset="0"/>
              </a:rPr>
              <a:t> of </a:t>
            </a:r>
            <a:r>
              <a:rPr lang="es-ES_tradnl" sz="1200" dirty="0" err="1">
                <a:latin typeface="Verdana" charset="0"/>
                <a:ea typeface="Verdana" charset="0"/>
                <a:cs typeface="Verdana" charset="0"/>
              </a:rPr>
              <a:t>the</a:t>
            </a:r>
            <a:r>
              <a:rPr lang="es-ES_tradnl" sz="1200" dirty="0">
                <a:latin typeface="Verdana" charset="0"/>
                <a:ea typeface="Verdana" charset="0"/>
                <a:cs typeface="Verdana" charset="0"/>
              </a:rPr>
              <a:t> Inca </a:t>
            </a:r>
            <a:r>
              <a:rPr lang="es-ES_tradnl" sz="1200" dirty="0" err="1">
                <a:latin typeface="Verdana" charset="0"/>
                <a:ea typeface="Verdana" charset="0"/>
                <a:cs typeface="Verdana" charset="0"/>
              </a:rPr>
              <a:t>Empire</a:t>
            </a:r>
            <a:r>
              <a:rPr lang="es-ES_tradnl" sz="1200" dirty="0">
                <a:latin typeface="Verdana" charset="0"/>
                <a:ea typeface="Verdana" charset="0"/>
                <a:cs typeface="Verdana" charset="0"/>
              </a:rPr>
              <a:t> and a </a:t>
            </a:r>
            <a:r>
              <a:rPr lang="es-ES_tradnl" sz="1200" dirty="0" err="1">
                <a:latin typeface="Verdana" charset="0"/>
                <a:ea typeface="Verdana" charset="0"/>
                <a:cs typeface="Verdana" charset="0"/>
              </a:rPr>
              <a:t>festive</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city</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with</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floating</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islands</a:t>
            </a:r>
            <a:r>
              <a:rPr lang="es-ES_tradnl" sz="1200" dirty="0">
                <a:latin typeface="Verdana" charset="0"/>
                <a:ea typeface="Verdana" charset="0"/>
                <a:cs typeface="Verdana" charset="0"/>
              </a:rPr>
              <a:t> and </a:t>
            </a:r>
            <a:r>
              <a:rPr lang="es-ES_tradnl" sz="1200" dirty="0" err="1">
                <a:latin typeface="Verdana" charset="0"/>
                <a:ea typeface="Verdana" charset="0"/>
                <a:cs typeface="Verdana" charset="0"/>
              </a:rPr>
              <a:t>colorful</a:t>
            </a:r>
            <a:r>
              <a:rPr lang="es-ES_tradnl" sz="1200" dirty="0">
                <a:latin typeface="Verdana" charset="0"/>
                <a:ea typeface="Verdana" charset="0"/>
                <a:cs typeface="Verdana" charset="0"/>
              </a:rPr>
              <a:t> folk </a:t>
            </a:r>
            <a:r>
              <a:rPr lang="es-ES_tradnl" sz="1200" dirty="0" err="1">
                <a:latin typeface="Verdana" charset="0"/>
                <a:ea typeface="Verdana" charset="0"/>
                <a:cs typeface="Verdana" charset="0"/>
              </a:rPr>
              <a:t>traditions</a:t>
            </a:r>
            <a:r>
              <a:rPr lang="es-ES_tradnl" sz="1200" dirty="0">
                <a:latin typeface="Verdana" charset="0"/>
                <a:ea typeface="Verdana" charset="0"/>
                <a:cs typeface="Verdana" charset="0"/>
              </a:rPr>
              <a:t>. </a:t>
            </a:r>
          </a:p>
          <a:p>
            <a:pPr marL="168221" marR="8208" indent="-155522" algn="just" defTabSz="914305">
              <a:lnSpc>
                <a:spcPts val="1555"/>
              </a:lnSpc>
              <a:spcBef>
                <a:spcPts val="77"/>
              </a:spcBef>
              <a:buFont typeface="Arial" charset="0"/>
              <a:buChar char="•"/>
            </a:pPr>
            <a:r>
              <a:rPr lang="es-ES_tradnl" sz="1200" dirty="0">
                <a:latin typeface="Verdana" charset="0"/>
                <a:ea typeface="Verdana" charset="0"/>
                <a:cs typeface="Verdana" charset="0"/>
              </a:rPr>
              <a:t> Lake Titicaca </a:t>
            </a:r>
            <a:r>
              <a:rPr lang="es-ES_tradnl" sz="1200" dirty="0" err="1">
                <a:latin typeface="Verdana" charset="0"/>
                <a:ea typeface="Verdana" charset="0"/>
                <a:cs typeface="Verdana" charset="0"/>
              </a:rPr>
              <a:t>is</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the</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World´s</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highest</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navigable</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lake</a:t>
            </a:r>
            <a:r>
              <a:rPr lang="es-ES_tradnl" sz="1200" dirty="0">
                <a:latin typeface="Verdana" charset="0"/>
                <a:ea typeface="Verdana" charset="0"/>
                <a:cs typeface="Verdana" charset="0"/>
              </a:rPr>
              <a:t>, home to </a:t>
            </a:r>
            <a:r>
              <a:rPr lang="es-ES_tradnl" sz="1200" dirty="0" err="1">
                <a:latin typeface="Verdana" charset="0"/>
                <a:ea typeface="Verdana" charset="0"/>
                <a:cs typeface="Verdana" charset="0"/>
              </a:rPr>
              <a:t>different</a:t>
            </a:r>
            <a:r>
              <a:rPr lang="es-ES_tradnl" sz="1200" dirty="0">
                <a:latin typeface="Verdana" charset="0"/>
                <a:ea typeface="Verdana" charset="0"/>
                <a:cs typeface="Verdana" charset="0"/>
              </a:rPr>
              <a:t> cultures </a:t>
            </a:r>
            <a:r>
              <a:rPr lang="es-ES_tradnl" sz="1200" dirty="0" err="1">
                <a:latin typeface="Verdana" charset="0"/>
                <a:ea typeface="Verdana" charset="0"/>
                <a:cs typeface="Verdana" charset="0"/>
              </a:rPr>
              <a:t>such</a:t>
            </a:r>
            <a:r>
              <a:rPr lang="es-ES_tradnl" sz="1200" dirty="0">
                <a:latin typeface="Verdana" charset="0"/>
                <a:ea typeface="Verdana" charset="0"/>
                <a:cs typeface="Verdana" charset="0"/>
              </a:rPr>
              <a:t> as </a:t>
            </a:r>
            <a:r>
              <a:rPr lang="es-ES_tradnl" sz="1200" dirty="0" err="1">
                <a:latin typeface="Verdana" charset="0"/>
                <a:ea typeface="Verdana" charset="0"/>
                <a:cs typeface="Verdana" charset="0"/>
              </a:rPr>
              <a:t>the</a:t>
            </a:r>
            <a:r>
              <a:rPr lang="es-ES_tradnl" sz="1200" dirty="0">
                <a:latin typeface="Verdana" charset="0"/>
                <a:ea typeface="Verdana" charset="0"/>
                <a:cs typeface="Verdana" charset="0"/>
              </a:rPr>
              <a:t> Quechua, </a:t>
            </a:r>
            <a:r>
              <a:rPr lang="es-ES_tradnl" sz="1200" dirty="0" err="1">
                <a:latin typeface="Verdana" charset="0"/>
                <a:ea typeface="Verdana" charset="0"/>
                <a:cs typeface="Verdana" charset="0"/>
              </a:rPr>
              <a:t>Aymara</a:t>
            </a:r>
            <a:r>
              <a:rPr lang="es-ES_tradnl" sz="1200" dirty="0">
                <a:latin typeface="Verdana" charset="0"/>
                <a:ea typeface="Verdana" charset="0"/>
                <a:cs typeface="Verdana" charset="0"/>
              </a:rPr>
              <a:t> and Uros. </a:t>
            </a:r>
          </a:p>
          <a:p>
            <a:pPr marL="168221" marR="8208" indent="-155522" algn="just" defTabSz="914305">
              <a:lnSpc>
                <a:spcPts val="1555"/>
              </a:lnSpc>
              <a:spcBef>
                <a:spcPts val="77"/>
              </a:spcBef>
              <a:buFont typeface="Arial" charset="0"/>
              <a:buChar char="•"/>
            </a:pPr>
            <a:r>
              <a:rPr lang="es-ES_tradnl" sz="1200" dirty="0">
                <a:latin typeface="Verdana" charset="0"/>
                <a:ea typeface="Verdana" charset="0"/>
                <a:cs typeface="Verdana" charset="0"/>
              </a:rPr>
              <a:t> Lake Titicaca </a:t>
            </a:r>
            <a:r>
              <a:rPr lang="es-ES_tradnl" sz="1200" dirty="0" err="1">
                <a:latin typeface="Verdana" charset="0"/>
                <a:ea typeface="Verdana" charset="0"/>
                <a:cs typeface="Verdana" charset="0"/>
              </a:rPr>
              <a:t>is</a:t>
            </a:r>
            <a:r>
              <a:rPr lang="es-ES_tradnl" sz="1200" dirty="0">
                <a:latin typeface="Verdana" charset="0"/>
                <a:ea typeface="Verdana" charset="0"/>
                <a:cs typeface="Verdana" charset="0"/>
              </a:rPr>
              <a:t> a </a:t>
            </a:r>
            <a:r>
              <a:rPr lang="es-ES_tradnl" sz="1200" dirty="0" err="1">
                <a:latin typeface="Verdana" charset="0"/>
                <a:ea typeface="Verdana" charset="0"/>
                <a:cs typeface="Verdana" charset="0"/>
              </a:rPr>
              <a:t>protected</a:t>
            </a:r>
            <a:r>
              <a:rPr lang="es-ES_tradnl" sz="1200" dirty="0">
                <a:latin typeface="Verdana" charset="0"/>
                <a:ea typeface="Verdana" charset="0"/>
                <a:cs typeface="Verdana" charset="0"/>
              </a:rPr>
              <a:t> natural </a:t>
            </a:r>
            <a:r>
              <a:rPr lang="es-ES_tradnl" sz="1200" dirty="0" err="1">
                <a:latin typeface="Verdana" charset="0"/>
                <a:ea typeface="Verdana" charset="0"/>
                <a:cs typeface="Verdana" charset="0"/>
              </a:rPr>
              <a:t>area</a:t>
            </a:r>
            <a:r>
              <a:rPr lang="es-ES_tradnl" sz="1200" dirty="0">
                <a:latin typeface="Verdana" charset="0"/>
                <a:ea typeface="Verdana" charset="0"/>
                <a:cs typeface="Verdana" charset="0"/>
              </a:rPr>
              <a:t> in </a:t>
            </a:r>
            <a:r>
              <a:rPr lang="es-ES_tradnl" sz="1200" dirty="0" err="1">
                <a:latin typeface="Verdana" charset="0"/>
                <a:ea typeface="Verdana" charset="0"/>
                <a:cs typeface="Verdana" charset="0"/>
              </a:rPr>
              <a:t>which</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dozens</a:t>
            </a:r>
            <a:r>
              <a:rPr lang="es-ES_tradnl" sz="1200" dirty="0">
                <a:latin typeface="Verdana" charset="0"/>
                <a:ea typeface="Verdana" charset="0"/>
                <a:cs typeface="Verdana" charset="0"/>
              </a:rPr>
              <a:t> of </a:t>
            </a:r>
            <a:r>
              <a:rPr lang="es-ES_tradnl" sz="1200" dirty="0" err="1">
                <a:latin typeface="Verdana" charset="0"/>
                <a:ea typeface="Verdana" charset="0"/>
                <a:cs typeface="Verdana" charset="0"/>
              </a:rPr>
              <a:t>bird</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fish</a:t>
            </a:r>
            <a:r>
              <a:rPr lang="es-ES_tradnl" sz="1200" dirty="0">
                <a:latin typeface="Verdana" charset="0"/>
                <a:ea typeface="Verdana" charset="0"/>
                <a:cs typeface="Verdana" charset="0"/>
              </a:rPr>
              <a:t> and </a:t>
            </a:r>
            <a:r>
              <a:rPr lang="es-ES_tradnl" sz="1200" dirty="0" err="1">
                <a:latin typeface="Verdana" charset="0"/>
                <a:ea typeface="Verdana" charset="0"/>
                <a:cs typeface="Verdana" charset="0"/>
              </a:rPr>
              <a:t>amphibian</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species</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have</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been</a:t>
            </a:r>
            <a:r>
              <a:rPr lang="es-ES_tradnl" sz="1200" dirty="0">
                <a:latin typeface="Verdana" charset="0"/>
                <a:ea typeface="Verdana" charset="0"/>
                <a:cs typeface="Verdana" charset="0"/>
              </a:rPr>
              <a:t> </a:t>
            </a:r>
            <a:r>
              <a:rPr lang="es-ES_tradnl" sz="1200" dirty="0" err="1">
                <a:latin typeface="Verdana" charset="0"/>
                <a:ea typeface="Verdana" charset="0"/>
                <a:cs typeface="Verdana" charset="0"/>
              </a:rPr>
              <a:t>recorded</a:t>
            </a:r>
            <a:r>
              <a:rPr lang="es-ES_tradnl" sz="1200" dirty="0">
                <a:latin typeface="Verdana" charset="0"/>
                <a:ea typeface="Verdana" charset="0"/>
                <a:cs typeface="Verdana" charset="0"/>
              </a:rPr>
              <a:t>.</a:t>
            </a:r>
            <a:endParaRPr lang="en-US" sz="1200" dirty="0">
              <a:latin typeface="Verdana" charset="0"/>
              <a:ea typeface="Verdana" charset="0"/>
              <a:cs typeface="Verdana" charset="0"/>
            </a:endParaRPr>
          </a:p>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17</a:t>
            </a:fld>
            <a:endParaRPr lang="es-PE"/>
          </a:p>
        </p:txBody>
      </p:sp>
    </p:spTree>
    <p:extLst>
      <p:ext uri="{BB962C8B-B14F-4D97-AF65-F5344CB8AC3E}">
        <p14:creationId xmlns:p14="http://schemas.microsoft.com/office/powerpoint/2010/main" val="35010451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68</a:t>
            </a:fld>
            <a:endParaRPr lang="es-PE"/>
          </a:p>
        </p:txBody>
      </p:sp>
    </p:spTree>
    <p:extLst>
      <p:ext uri="{BB962C8B-B14F-4D97-AF65-F5344CB8AC3E}">
        <p14:creationId xmlns:p14="http://schemas.microsoft.com/office/powerpoint/2010/main" val="511889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69</a:t>
            </a:fld>
            <a:endParaRPr lang="es-PE"/>
          </a:p>
        </p:txBody>
      </p:sp>
    </p:spTree>
    <p:extLst>
      <p:ext uri="{BB962C8B-B14F-4D97-AF65-F5344CB8AC3E}">
        <p14:creationId xmlns:p14="http://schemas.microsoft.com/office/powerpoint/2010/main" val="20564496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71</a:t>
            </a:fld>
            <a:endParaRPr lang="es-PE"/>
          </a:p>
        </p:txBody>
      </p:sp>
    </p:spTree>
    <p:extLst>
      <p:ext uri="{BB962C8B-B14F-4D97-AF65-F5344CB8AC3E}">
        <p14:creationId xmlns:p14="http://schemas.microsoft.com/office/powerpoint/2010/main" val="23142120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72</a:t>
            </a:fld>
            <a:endParaRPr lang="es-PE"/>
          </a:p>
        </p:txBody>
      </p:sp>
    </p:spTree>
    <p:extLst>
      <p:ext uri="{BB962C8B-B14F-4D97-AF65-F5344CB8AC3E}">
        <p14:creationId xmlns:p14="http://schemas.microsoft.com/office/powerpoint/2010/main" val="13884475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73</a:t>
            </a:fld>
            <a:endParaRPr lang="es-PE"/>
          </a:p>
        </p:txBody>
      </p:sp>
    </p:spTree>
    <p:extLst>
      <p:ext uri="{BB962C8B-B14F-4D97-AF65-F5344CB8AC3E}">
        <p14:creationId xmlns:p14="http://schemas.microsoft.com/office/powerpoint/2010/main" val="30676271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74</a:t>
            </a:fld>
            <a:endParaRPr lang="es-PE"/>
          </a:p>
        </p:txBody>
      </p:sp>
    </p:spTree>
    <p:extLst>
      <p:ext uri="{BB962C8B-B14F-4D97-AF65-F5344CB8AC3E}">
        <p14:creationId xmlns:p14="http://schemas.microsoft.com/office/powerpoint/2010/main" val="2701390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75</a:t>
            </a:fld>
            <a:endParaRPr lang="es-PE"/>
          </a:p>
        </p:txBody>
      </p:sp>
    </p:spTree>
    <p:extLst>
      <p:ext uri="{BB962C8B-B14F-4D97-AF65-F5344CB8AC3E}">
        <p14:creationId xmlns:p14="http://schemas.microsoft.com/office/powerpoint/2010/main" val="39073750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76</a:t>
            </a:fld>
            <a:endParaRPr lang="es-PE"/>
          </a:p>
        </p:txBody>
      </p:sp>
    </p:spTree>
    <p:extLst>
      <p:ext uri="{BB962C8B-B14F-4D97-AF65-F5344CB8AC3E}">
        <p14:creationId xmlns:p14="http://schemas.microsoft.com/office/powerpoint/2010/main" val="389969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77</a:t>
            </a:fld>
            <a:endParaRPr lang="es-PE"/>
          </a:p>
        </p:txBody>
      </p:sp>
    </p:spTree>
    <p:extLst>
      <p:ext uri="{BB962C8B-B14F-4D97-AF65-F5344CB8AC3E}">
        <p14:creationId xmlns:p14="http://schemas.microsoft.com/office/powerpoint/2010/main" val="23389916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78</a:t>
            </a:fld>
            <a:endParaRPr lang="es-PE"/>
          </a:p>
        </p:txBody>
      </p:sp>
    </p:spTree>
    <p:extLst>
      <p:ext uri="{BB962C8B-B14F-4D97-AF65-F5344CB8AC3E}">
        <p14:creationId xmlns:p14="http://schemas.microsoft.com/office/powerpoint/2010/main" val="1389622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18</a:t>
            </a:fld>
            <a:endParaRPr lang="es-PE"/>
          </a:p>
        </p:txBody>
      </p:sp>
    </p:spTree>
    <p:extLst>
      <p:ext uri="{BB962C8B-B14F-4D97-AF65-F5344CB8AC3E}">
        <p14:creationId xmlns:p14="http://schemas.microsoft.com/office/powerpoint/2010/main" val="3652314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79</a:t>
            </a:fld>
            <a:endParaRPr lang="es-PE"/>
          </a:p>
        </p:txBody>
      </p:sp>
    </p:spTree>
    <p:extLst>
      <p:ext uri="{BB962C8B-B14F-4D97-AF65-F5344CB8AC3E}">
        <p14:creationId xmlns:p14="http://schemas.microsoft.com/office/powerpoint/2010/main" val="20607824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80</a:t>
            </a:fld>
            <a:endParaRPr lang="es-PE"/>
          </a:p>
        </p:txBody>
      </p:sp>
    </p:spTree>
    <p:extLst>
      <p:ext uri="{BB962C8B-B14F-4D97-AF65-F5344CB8AC3E}">
        <p14:creationId xmlns:p14="http://schemas.microsoft.com/office/powerpoint/2010/main" val="28471062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81</a:t>
            </a:fld>
            <a:endParaRPr lang="es-PE"/>
          </a:p>
        </p:txBody>
      </p:sp>
    </p:spTree>
    <p:extLst>
      <p:ext uri="{BB962C8B-B14F-4D97-AF65-F5344CB8AC3E}">
        <p14:creationId xmlns:p14="http://schemas.microsoft.com/office/powerpoint/2010/main" val="2230082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82</a:t>
            </a:fld>
            <a:endParaRPr lang="es-PE"/>
          </a:p>
        </p:txBody>
      </p:sp>
    </p:spTree>
    <p:extLst>
      <p:ext uri="{BB962C8B-B14F-4D97-AF65-F5344CB8AC3E}">
        <p14:creationId xmlns:p14="http://schemas.microsoft.com/office/powerpoint/2010/main" val="2592299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83</a:t>
            </a:fld>
            <a:endParaRPr lang="es-PE"/>
          </a:p>
        </p:txBody>
      </p:sp>
    </p:spTree>
    <p:extLst>
      <p:ext uri="{BB962C8B-B14F-4D97-AF65-F5344CB8AC3E}">
        <p14:creationId xmlns:p14="http://schemas.microsoft.com/office/powerpoint/2010/main" val="29417929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84</a:t>
            </a:fld>
            <a:endParaRPr lang="es-PE"/>
          </a:p>
        </p:txBody>
      </p:sp>
    </p:spTree>
    <p:extLst>
      <p:ext uri="{BB962C8B-B14F-4D97-AF65-F5344CB8AC3E}">
        <p14:creationId xmlns:p14="http://schemas.microsoft.com/office/powerpoint/2010/main" val="25490645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8A647DD-4A2B-448B-BA17-FACF824C6EFF}" type="slidenum">
              <a:rPr lang="en-US" smtClean="0"/>
              <a:t>87</a:t>
            </a:fld>
            <a:endParaRPr lang="en-US"/>
          </a:p>
        </p:txBody>
      </p:sp>
    </p:spTree>
    <p:extLst>
      <p:ext uri="{BB962C8B-B14F-4D97-AF65-F5344CB8AC3E}">
        <p14:creationId xmlns:p14="http://schemas.microsoft.com/office/powerpoint/2010/main" val="9017128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8A647DD-4A2B-448B-BA17-FACF824C6EFF}" type="slidenum">
              <a:rPr lang="en-US" smtClean="0"/>
              <a:t>88</a:t>
            </a:fld>
            <a:endParaRPr lang="en-US"/>
          </a:p>
        </p:txBody>
      </p:sp>
    </p:spTree>
    <p:extLst>
      <p:ext uri="{BB962C8B-B14F-4D97-AF65-F5344CB8AC3E}">
        <p14:creationId xmlns:p14="http://schemas.microsoft.com/office/powerpoint/2010/main" val="20598419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8A647DD-4A2B-448B-BA17-FACF824C6EFF}" type="slidenum">
              <a:rPr lang="en-US" smtClean="0"/>
              <a:t>89</a:t>
            </a:fld>
            <a:endParaRPr lang="en-US"/>
          </a:p>
        </p:txBody>
      </p:sp>
    </p:spTree>
    <p:extLst>
      <p:ext uri="{BB962C8B-B14F-4D97-AF65-F5344CB8AC3E}">
        <p14:creationId xmlns:p14="http://schemas.microsoft.com/office/powerpoint/2010/main" val="22975913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08A647DD-4A2B-448B-BA17-FACF824C6EFF}" type="slidenum">
              <a:rPr lang="en-US" smtClean="0"/>
              <a:t>90</a:t>
            </a:fld>
            <a:endParaRPr lang="en-US"/>
          </a:p>
        </p:txBody>
      </p:sp>
    </p:spTree>
    <p:extLst>
      <p:ext uri="{BB962C8B-B14F-4D97-AF65-F5344CB8AC3E}">
        <p14:creationId xmlns:p14="http://schemas.microsoft.com/office/powerpoint/2010/main" val="3742102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19</a:t>
            </a:fld>
            <a:endParaRPr lang="es-PE"/>
          </a:p>
        </p:txBody>
      </p:sp>
    </p:spTree>
    <p:extLst>
      <p:ext uri="{BB962C8B-B14F-4D97-AF65-F5344CB8AC3E}">
        <p14:creationId xmlns:p14="http://schemas.microsoft.com/office/powerpoint/2010/main" val="25320065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idx="10"/>
          </p:nvPr>
        </p:nvSpPr>
        <p:spPr/>
        <p:txBody>
          <a:bodyPr/>
          <a:lstStyle/>
          <a:p>
            <a:pPr>
              <a:defRPr/>
            </a:pPr>
            <a:fld id="{A15A0CB4-6C81-46FA-AD65-3F263593C2CA}" type="slidenum">
              <a:rPr lang="en-GB" smtClean="0"/>
              <a:pPr>
                <a:defRPr/>
              </a:pPr>
              <a:t>94</a:t>
            </a:fld>
            <a:endParaRPr lang="en-GB"/>
          </a:p>
        </p:txBody>
      </p:sp>
    </p:spTree>
    <p:extLst>
      <p:ext uri="{BB962C8B-B14F-4D97-AF65-F5344CB8AC3E}">
        <p14:creationId xmlns:p14="http://schemas.microsoft.com/office/powerpoint/2010/main" val="24590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20</a:t>
            </a:fld>
            <a:endParaRPr lang="es-PE"/>
          </a:p>
        </p:txBody>
      </p:sp>
    </p:spTree>
    <p:extLst>
      <p:ext uri="{BB962C8B-B14F-4D97-AF65-F5344CB8AC3E}">
        <p14:creationId xmlns:p14="http://schemas.microsoft.com/office/powerpoint/2010/main" val="1847574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C15F085B-D895-4C51-9A99-D01AE714704D}" type="slidenum">
              <a:rPr lang="es-PE" smtClean="0"/>
              <a:t>21</a:t>
            </a:fld>
            <a:endParaRPr lang="es-PE"/>
          </a:p>
        </p:txBody>
      </p:sp>
    </p:spTree>
    <p:extLst>
      <p:ext uri="{BB962C8B-B14F-4D97-AF65-F5344CB8AC3E}">
        <p14:creationId xmlns:p14="http://schemas.microsoft.com/office/powerpoint/2010/main" val="3183658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52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04031" y="1763925"/>
            <a:ext cx="9072563" cy="49890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04031" y="6884204"/>
            <a:ext cx="2352146" cy="524977"/>
          </a:xfrm>
          <a:prstGeom prst="rect">
            <a:avLst/>
          </a:prstGeom>
          <a:ln/>
        </p:spPr>
        <p:txBody>
          <a:bodyPr/>
          <a:lstStyle>
            <a:lvl1pPr>
              <a:defRPr/>
            </a:lvl1pPr>
          </a:lstStyle>
          <a:p>
            <a:pPr>
              <a:defRPr/>
            </a:pPr>
            <a:endParaRPr lang="es-ES">
              <a:solidFill>
                <a:prstClr val="black"/>
              </a:solidFill>
            </a:endParaRPr>
          </a:p>
        </p:txBody>
      </p:sp>
      <p:sp>
        <p:nvSpPr>
          <p:cNvPr id="5" name="Rectangle 5"/>
          <p:cNvSpPr>
            <a:spLocks noGrp="1" noChangeArrowheads="1"/>
          </p:cNvSpPr>
          <p:nvPr>
            <p:ph type="ftr" sz="quarter" idx="11"/>
          </p:nvPr>
        </p:nvSpPr>
        <p:spPr>
          <a:xfrm>
            <a:off x="3444214" y="6884204"/>
            <a:ext cx="3192198" cy="524977"/>
          </a:xfrm>
          <a:prstGeom prst="rect">
            <a:avLst/>
          </a:prstGeom>
          <a:ln/>
        </p:spPr>
        <p:txBody>
          <a:bodyPr/>
          <a:lstStyle>
            <a:lvl1pPr>
              <a:defRPr/>
            </a:lvl1pPr>
          </a:lstStyle>
          <a:p>
            <a:pPr>
              <a:defRPr/>
            </a:pPr>
            <a:endParaRPr lang="es-ES">
              <a:solidFill>
                <a:prstClr val="black"/>
              </a:solidFill>
            </a:endParaRPr>
          </a:p>
        </p:txBody>
      </p:sp>
      <p:sp>
        <p:nvSpPr>
          <p:cNvPr id="6" name="Rectangle 6"/>
          <p:cNvSpPr>
            <a:spLocks noGrp="1" noChangeArrowheads="1"/>
          </p:cNvSpPr>
          <p:nvPr>
            <p:ph type="sldNum" sz="quarter" idx="12"/>
          </p:nvPr>
        </p:nvSpPr>
        <p:spPr>
          <a:xfrm>
            <a:off x="7224448" y="6884204"/>
            <a:ext cx="2352146" cy="524977"/>
          </a:xfrm>
          <a:prstGeom prst="rect">
            <a:avLst/>
          </a:prstGeom>
          <a:ln/>
        </p:spPr>
        <p:txBody>
          <a:bodyPr/>
          <a:lstStyle>
            <a:lvl1pPr>
              <a:defRPr/>
            </a:lvl1pPr>
          </a:lstStyle>
          <a:p>
            <a:pPr>
              <a:defRPr/>
            </a:pPr>
            <a:fld id="{C8F95EBD-8A03-4527-81AB-F9E069297AD6}" type="slidenum">
              <a:rPr lang="es-ES">
                <a:solidFill>
                  <a:prstClr val="black"/>
                </a:solidFill>
              </a:rPr>
              <a:pPr>
                <a:defRPr/>
              </a:pPr>
              <a:t>‹Nº›</a:t>
            </a:fld>
            <a:endParaRPr lang="es-ES" dirty="0">
              <a:solidFill>
                <a:prstClr val="black"/>
              </a:solidFill>
            </a:endParaRPr>
          </a:p>
        </p:txBody>
      </p:sp>
    </p:spTree>
    <p:extLst>
      <p:ext uri="{BB962C8B-B14F-4D97-AF65-F5344CB8AC3E}">
        <p14:creationId xmlns:p14="http://schemas.microsoft.com/office/powerpoint/2010/main" val="1638441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56047" y="2348400"/>
            <a:ext cx="8568531" cy="1620430"/>
          </a:xfrm>
        </p:spPr>
        <p:txBody>
          <a:bodyPr/>
          <a:lstStyle/>
          <a:p>
            <a:r>
              <a:rPr lang="es-ES"/>
              <a:t>Haga clic para modificar el estilo de título del patrón</a:t>
            </a:r>
            <a:endParaRPr lang="es-PE"/>
          </a:p>
        </p:txBody>
      </p:sp>
      <p:sp>
        <p:nvSpPr>
          <p:cNvPr id="3" name="2 Subtítulo"/>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es-ES"/>
              <a:t>Haga clic para modificar el estilo de subtítulo del patrón</a:t>
            </a:r>
            <a:endParaRPr lang="es-PE"/>
          </a:p>
        </p:txBody>
      </p:sp>
      <p:sp>
        <p:nvSpPr>
          <p:cNvPr id="4" name="3 Marcador de fecha"/>
          <p:cNvSpPr>
            <a:spLocks noGrp="1"/>
          </p:cNvSpPr>
          <p:nvPr>
            <p:ph type="dt" sz="half" idx="10"/>
          </p:nvPr>
        </p:nvSpPr>
        <p:spPr/>
        <p:txBody>
          <a:bodyPr/>
          <a:lstStyle/>
          <a:p>
            <a:fld id="{0D32C2E6-0215-4AC6-B03D-C181DCE41C13}" type="datetimeFigureOut">
              <a:rPr lang="es-PE" smtClean="0"/>
              <a:t>20/04/2017</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2E82DC98-D731-435A-AD84-26D87A2DA3A3}" type="slidenum">
              <a:rPr lang="es-PE" smtClean="0"/>
              <a:t>‹Nº›</a:t>
            </a:fld>
            <a:endParaRPr lang="es-PE"/>
          </a:p>
        </p:txBody>
      </p:sp>
    </p:spTree>
    <p:extLst>
      <p:ext uri="{BB962C8B-B14F-4D97-AF65-F5344CB8AC3E}">
        <p14:creationId xmlns:p14="http://schemas.microsoft.com/office/powerpoint/2010/main" val="37695573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812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4031" y="302737"/>
            <a:ext cx="9072563" cy="1259946"/>
          </a:xfrm>
          <a:prstGeom prst="rect">
            <a:avLst/>
          </a:prstGeom>
        </p:spPr>
        <p:txBody>
          <a:bodyPr lIns="100783" tIns="50392" rIns="100783" bIns="50392"/>
          <a:lstStyle/>
          <a:p>
            <a:r>
              <a:rPr lang="en-US"/>
              <a:t>Click to edit Master title style</a:t>
            </a:r>
          </a:p>
        </p:txBody>
      </p:sp>
      <p:sp>
        <p:nvSpPr>
          <p:cNvPr id="3" name="Content Placeholder 2"/>
          <p:cNvSpPr>
            <a:spLocks noGrp="1"/>
          </p:cNvSpPr>
          <p:nvPr>
            <p:ph idx="1"/>
          </p:nvPr>
        </p:nvSpPr>
        <p:spPr>
          <a:xfrm>
            <a:off x="504031" y="1763926"/>
            <a:ext cx="9072563" cy="4989036"/>
          </a:xfrm>
          <a:prstGeom prst="rect">
            <a:avLst/>
          </a:prstGeom>
        </p:spPr>
        <p:txBody>
          <a:bodyPr lIns="100783" tIns="50392" rIns="100783" bIns="5039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504031" y="6884204"/>
            <a:ext cx="2352146" cy="524977"/>
          </a:xfrm>
          <a:prstGeom prst="rect">
            <a:avLst/>
          </a:prstGeom>
          <a:ln/>
        </p:spPr>
        <p:txBody>
          <a:bodyPr lIns="100783" tIns="50392" rIns="100783" bIns="50392"/>
          <a:lstStyle>
            <a:lvl1pPr>
              <a:defRPr/>
            </a:lvl1pPr>
          </a:lstStyle>
          <a:p>
            <a:pPr defTabSz="1007838" fontAlgn="auto">
              <a:spcBef>
                <a:spcPts val="0"/>
              </a:spcBef>
              <a:spcAft>
                <a:spcPts val="0"/>
              </a:spcAft>
              <a:defRPr/>
            </a:pPr>
            <a:endParaRPr lang="es-ES" sz="2000" b="0">
              <a:solidFill>
                <a:prstClr val="black"/>
              </a:solidFill>
              <a:latin typeface="Calibri"/>
              <a:ea typeface="+mn-ea"/>
              <a:cs typeface="Arial" pitchFamily="34" charset="0"/>
            </a:endParaRPr>
          </a:p>
        </p:txBody>
      </p:sp>
      <p:sp>
        <p:nvSpPr>
          <p:cNvPr id="5" name="Rectangle 5"/>
          <p:cNvSpPr>
            <a:spLocks noGrp="1" noChangeArrowheads="1"/>
          </p:cNvSpPr>
          <p:nvPr>
            <p:ph type="ftr" sz="quarter" idx="11"/>
          </p:nvPr>
        </p:nvSpPr>
        <p:spPr>
          <a:xfrm>
            <a:off x="3444214" y="6884204"/>
            <a:ext cx="3192198" cy="524977"/>
          </a:xfrm>
          <a:prstGeom prst="rect">
            <a:avLst/>
          </a:prstGeom>
          <a:ln/>
        </p:spPr>
        <p:txBody>
          <a:bodyPr lIns="100783" tIns="50392" rIns="100783" bIns="50392"/>
          <a:lstStyle>
            <a:lvl1pPr>
              <a:defRPr/>
            </a:lvl1pPr>
          </a:lstStyle>
          <a:p>
            <a:pPr defTabSz="1007838" fontAlgn="auto">
              <a:spcBef>
                <a:spcPts val="0"/>
              </a:spcBef>
              <a:spcAft>
                <a:spcPts val="0"/>
              </a:spcAft>
              <a:defRPr/>
            </a:pPr>
            <a:endParaRPr lang="es-ES" sz="2000" b="0">
              <a:solidFill>
                <a:prstClr val="black"/>
              </a:solidFill>
              <a:latin typeface="Calibri"/>
              <a:ea typeface="+mn-ea"/>
              <a:cs typeface="Arial" pitchFamily="34" charset="0"/>
            </a:endParaRPr>
          </a:p>
        </p:txBody>
      </p:sp>
      <p:sp>
        <p:nvSpPr>
          <p:cNvPr id="6" name="Rectangle 6"/>
          <p:cNvSpPr>
            <a:spLocks noGrp="1" noChangeArrowheads="1"/>
          </p:cNvSpPr>
          <p:nvPr>
            <p:ph type="sldNum" sz="quarter" idx="12"/>
          </p:nvPr>
        </p:nvSpPr>
        <p:spPr>
          <a:xfrm>
            <a:off x="7224448" y="6884204"/>
            <a:ext cx="2352146" cy="524977"/>
          </a:xfrm>
          <a:prstGeom prst="rect">
            <a:avLst/>
          </a:prstGeom>
          <a:ln/>
        </p:spPr>
        <p:txBody>
          <a:bodyPr lIns="100783" tIns="50392" rIns="100783" bIns="50392"/>
          <a:lstStyle>
            <a:lvl1pPr>
              <a:defRPr/>
            </a:lvl1pPr>
          </a:lstStyle>
          <a:p>
            <a:pPr defTabSz="1007838" fontAlgn="auto">
              <a:spcBef>
                <a:spcPts val="0"/>
              </a:spcBef>
              <a:spcAft>
                <a:spcPts val="0"/>
              </a:spcAft>
              <a:defRPr/>
            </a:pPr>
            <a:fld id="{C8F95EBD-8A03-4527-81AB-F9E069297AD6}" type="slidenum">
              <a:rPr lang="es-ES" sz="2000" b="0" smtClean="0">
                <a:solidFill>
                  <a:prstClr val="black"/>
                </a:solidFill>
                <a:latin typeface="Calibri"/>
                <a:ea typeface="+mn-ea"/>
                <a:cs typeface="Arial" pitchFamily="34" charset="0"/>
              </a:rPr>
              <a:pPr defTabSz="1007838" fontAlgn="auto">
                <a:spcBef>
                  <a:spcPts val="0"/>
                </a:spcBef>
                <a:spcAft>
                  <a:spcPts val="0"/>
                </a:spcAft>
                <a:defRPr/>
              </a:pPr>
              <a:t>‹Nº›</a:t>
            </a:fld>
            <a:endParaRPr lang="es-ES" sz="2000" b="0" dirty="0">
              <a:solidFill>
                <a:prstClr val="black"/>
              </a:solidFill>
              <a:latin typeface="Calibri"/>
              <a:ea typeface="+mn-ea"/>
              <a:cs typeface="Arial" pitchFamily="34" charset="0"/>
            </a:endParaRPr>
          </a:p>
        </p:txBody>
      </p:sp>
    </p:spTree>
    <p:extLst>
      <p:ext uri="{BB962C8B-B14F-4D97-AF65-F5344CB8AC3E}">
        <p14:creationId xmlns:p14="http://schemas.microsoft.com/office/powerpoint/2010/main" val="158122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4031" y="302737"/>
            <a:ext cx="9072563" cy="1259946"/>
          </a:xfrm>
          <a:prstGeom prst="rect">
            <a:avLst/>
          </a:prstGeom>
        </p:spPr>
        <p:txBody>
          <a:bodyPr lIns="100783" tIns="50392" rIns="100783" bIns="50392"/>
          <a:lstStyle/>
          <a:p>
            <a:r>
              <a:rPr lang="es-ES"/>
              <a:t>Haga clic para modificar el estilo de título del patrón</a:t>
            </a:r>
            <a:endParaRPr lang="en-US"/>
          </a:p>
        </p:txBody>
      </p:sp>
      <p:sp>
        <p:nvSpPr>
          <p:cNvPr id="3" name="2 Marcador de contenido"/>
          <p:cNvSpPr>
            <a:spLocks noGrp="1"/>
          </p:cNvSpPr>
          <p:nvPr>
            <p:ph idx="1"/>
          </p:nvPr>
        </p:nvSpPr>
        <p:spPr>
          <a:xfrm>
            <a:off x="504031" y="1763926"/>
            <a:ext cx="9072563" cy="4989036"/>
          </a:xfrm>
          <a:prstGeom prst="rect">
            <a:avLst/>
          </a:prstGeom>
        </p:spPr>
        <p:txBody>
          <a:bodyPr lIns="100783" tIns="50392" rIns="100783" bIns="50392"/>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fecha"/>
          <p:cNvSpPr>
            <a:spLocks noGrp="1"/>
          </p:cNvSpPr>
          <p:nvPr>
            <p:ph type="dt" sz="half" idx="10"/>
          </p:nvPr>
        </p:nvSpPr>
        <p:spPr>
          <a:xfrm>
            <a:off x="504031" y="7006700"/>
            <a:ext cx="2352146" cy="402483"/>
          </a:xfrm>
          <a:prstGeom prst="rect">
            <a:avLst/>
          </a:prstGeom>
        </p:spPr>
        <p:txBody>
          <a:bodyPr lIns="100783" tIns="50392" rIns="100783" bIns="50392"/>
          <a:lstStyle/>
          <a:p>
            <a:pPr defTabSz="1007838" fontAlgn="auto">
              <a:spcBef>
                <a:spcPts val="0"/>
              </a:spcBef>
              <a:spcAft>
                <a:spcPts val="0"/>
              </a:spcAft>
            </a:pPr>
            <a:fld id="{BB516BA8-14D8-4AD4-8FBB-29E40B3EE80F}" type="datetimeFigureOut">
              <a:rPr lang="en-US" sz="2000" b="0" smtClean="0">
                <a:solidFill>
                  <a:prstClr val="black"/>
                </a:solidFill>
                <a:latin typeface="Calibri"/>
                <a:ea typeface="+mn-ea"/>
                <a:cs typeface="Arial" pitchFamily="34" charset="0"/>
              </a:rPr>
              <a:pPr defTabSz="1007838" fontAlgn="auto">
                <a:spcBef>
                  <a:spcPts val="0"/>
                </a:spcBef>
                <a:spcAft>
                  <a:spcPts val="0"/>
                </a:spcAft>
              </a:pPr>
              <a:t>4/20/2017</a:t>
            </a:fld>
            <a:endParaRPr lang="en-US" sz="2000" b="0">
              <a:solidFill>
                <a:prstClr val="black"/>
              </a:solidFill>
              <a:latin typeface="Calibri"/>
              <a:ea typeface="+mn-ea"/>
              <a:cs typeface="Arial" pitchFamily="34" charset="0"/>
            </a:endParaRPr>
          </a:p>
        </p:txBody>
      </p:sp>
      <p:sp>
        <p:nvSpPr>
          <p:cNvPr id="5" name="4 Marcador de pie de página"/>
          <p:cNvSpPr>
            <a:spLocks noGrp="1"/>
          </p:cNvSpPr>
          <p:nvPr>
            <p:ph type="ftr" sz="quarter" idx="11"/>
          </p:nvPr>
        </p:nvSpPr>
        <p:spPr>
          <a:xfrm>
            <a:off x="3444214" y="7006700"/>
            <a:ext cx="3192198" cy="402483"/>
          </a:xfrm>
          <a:prstGeom prst="rect">
            <a:avLst/>
          </a:prstGeom>
        </p:spPr>
        <p:txBody>
          <a:bodyPr lIns="100783" tIns="50392" rIns="100783" bIns="50392"/>
          <a:lstStyle/>
          <a:p>
            <a:pPr defTabSz="1007838" fontAlgn="auto">
              <a:spcBef>
                <a:spcPts val="0"/>
              </a:spcBef>
              <a:spcAft>
                <a:spcPts val="0"/>
              </a:spcAft>
            </a:pPr>
            <a:endParaRPr lang="en-US" sz="2000" b="0">
              <a:solidFill>
                <a:prstClr val="black"/>
              </a:solidFill>
              <a:latin typeface="Calibri"/>
              <a:ea typeface="+mn-ea"/>
              <a:cs typeface="Arial" pitchFamily="34" charset="0"/>
            </a:endParaRPr>
          </a:p>
        </p:txBody>
      </p:sp>
      <p:sp>
        <p:nvSpPr>
          <p:cNvPr id="6" name="5 Marcador de número de diapositiva"/>
          <p:cNvSpPr>
            <a:spLocks noGrp="1"/>
          </p:cNvSpPr>
          <p:nvPr>
            <p:ph type="sldNum" sz="quarter" idx="12"/>
          </p:nvPr>
        </p:nvSpPr>
        <p:spPr>
          <a:xfrm>
            <a:off x="7224448" y="7006700"/>
            <a:ext cx="2352146" cy="402483"/>
          </a:xfrm>
          <a:prstGeom prst="rect">
            <a:avLst/>
          </a:prstGeom>
        </p:spPr>
        <p:txBody>
          <a:bodyPr lIns="100783" tIns="50392" rIns="100783" bIns="50392"/>
          <a:lstStyle/>
          <a:p>
            <a:pPr defTabSz="1007838" fontAlgn="auto">
              <a:spcBef>
                <a:spcPts val="0"/>
              </a:spcBef>
              <a:spcAft>
                <a:spcPts val="0"/>
              </a:spcAft>
            </a:pPr>
            <a:fld id="{ED5E634C-3ADE-486D-AA44-46F6F2E8796A}" type="slidenum">
              <a:rPr lang="en-US" sz="2000" b="0" smtClean="0">
                <a:solidFill>
                  <a:prstClr val="black"/>
                </a:solidFill>
                <a:latin typeface="Calibri"/>
                <a:ea typeface="+mn-ea"/>
                <a:cs typeface="Arial" pitchFamily="34" charset="0"/>
              </a:rPr>
              <a:pPr defTabSz="1007838" fontAlgn="auto">
                <a:spcBef>
                  <a:spcPts val="0"/>
                </a:spcBef>
                <a:spcAft>
                  <a:spcPts val="0"/>
                </a:spcAft>
              </a:pPr>
              <a:t>‹Nº›</a:t>
            </a:fld>
            <a:endParaRPr lang="en-US" sz="2000" b="0">
              <a:solidFill>
                <a:prstClr val="black"/>
              </a:solidFill>
              <a:latin typeface="Calibri"/>
              <a:ea typeface="+mn-ea"/>
              <a:cs typeface="Arial" pitchFamily="34" charset="0"/>
            </a:endParaRPr>
          </a:p>
        </p:txBody>
      </p:sp>
      <p:pic>
        <p:nvPicPr>
          <p:cNvPr id="9" name="Picture 2" descr="C:\Users\ncallejas\AppData\Local\Microsoft\Windows\Temporary Internet Files\Content.Outlook\ILHQCW5Z\Logotipo_AA_HR.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57080" y="6637355"/>
            <a:ext cx="2205029" cy="86810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9 Conector recto"/>
          <p:cNvCxnSpPr/>
          <p:nvPr userDrawn="1"/>
        </p:nvCxnSpPr>
        <p:spPr>
          <a:xfrm>
            <a:off x="0" y="6557979"/>
            <a:ext cx="10080625" cy="0"/>
          </a:xfrm>
          <a:prstGeom prst="line">
            <a:avLst/>
          </a:prstGeom>
          <a:ln w="38100">
            <a:solidFill>
              <a:srgbClr val="064FB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855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1"/>
            <a:ext cx="8568531" cy="1620430"/>
          </a:xfrm>
          <a:prstGeom prst="rect">
            <a:avLst/>
          </a:prstGeom>
        </p:spPr>
        <p:txBody>
          <a:bodyPr lIns="100783" tIns="50392" rIns="100783" bIns="50392"/>
          <a:lstStyle/>
          <a:p>
            <a:r>
              <a:rPr lang="en-US"/>
              <a:t>Click to edit Master title style</a:t>
            </a:r>
          </a:p>
        </p:txBody>
      </p:sp>
      <p:sp>
        <p:nvSpPr>
          <p:cNvPr id="3" name="Subtitle 2"/>
          <p:cNvSpPr>
            <a:spLocks noGrp="1"/>
          </p:cNvSpPr>
          <p:nvPr>
            <p:ph type="subTitle" idx="1"/>
          </p:nvPr>
        </p:nvSpPr>
        <p:spPr>
          <a:xfrm>
            <a:off x="1512094" y="4283817"/>
            <a:ext cx="7056438" cy="1931917"/>
          </a:xfrm>
          <a:prstGeom prst="rect">
            <a:avLst/>
          </a:prstGeom>
        </p:spPr>
        <p:txBody>
          <a:bodyPr lIns="100783" tIns="50392" rIns="100783" bIns="50392"/>
          <a:lstStyle>
            <a:lvl1pPr marL="0" indent="0" algn="ctr">
              <a:buNone/>
              <a:defRPr/>
            </a:lvl1pPr>
            <a:lvl2pPr marL="503920" indent="0" algn="ctr">
              <a:buNone/>
              <a:defRPr/>
            </a:lvl2pPr>
            <a:lvl3pPr marL="1007838" indent="0" algn="ctr">
              <a:buNone/>
              <a:defRPr/>
            </a:lvl3pPr>
            <a:lvl4pPr marL="1511758" indent="0" algn="ctr">
              <a:buNone/>
              <a:defRPr/>
            </a:lvl4pPr>
            <a:lvl5pPr marL="2015677" indent="0" algn="ctr">
              <a:buNone/>
              <a:defRPr/>
            </a:lvl5pPr>
            <a:lvl6pPr marL="2519597" indent="0" algn="ctr">
              <a:buNone/>
              <a:defRPr/>
            </a:lvl6pPr>
            <a:lvl7pPr marL="3023515" indent="0" algn="ctr">
              <a:buNone/>
              <a:defRPr/>
            </a:lvl7pPr>
            <a:lvl8pPr marL="3527435" indent="0" algn="ctr">
              <a:buNone/>
              <a:defRPr/>
            </a:lvl8pPr>
            <a:lvl9pPr marL="4031354"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504031" y="6884204"/>
            <a:ext cx="2352146" cy="524977"/>
          </a:xfrm>
          <a:prstGeom prst="rect">
            <a:avLst/>
          </a:prstGeom>
        </p:spPr>
        <p:txBody>
          <a:bodyPr lIns="100783" tIns="50392" rIns="100783" bIns="50392"/>
          <a:lstStyle>
            <a:lvl1pPr>
              <a:defRPr>
                <a:cs typeface="Arial" pitchFamily="34" charset="0"/>
              </a:defRPr>
            </a:lvl1pPr>
          </a:lstStyle>
          <a:p>
            <a:pPr defTabSz="1007838">
              <a:defRPr/>
            </a:pPr>
            <a:endParaRPr lang="es-ES" sz="2000" b="0">
              <a:solidFill>
                <a:prstClr val="black"/>
              </a:solidFill>
              <a:latin typeface="Arial" pitchFamily="34" charset="0"/>
              <a:ea typeface="+mn-ea"/>
            </a:endParaRPr>
          </a:p>
        </p:txBody>
      </p:sp>
      <p:sp>
        <p:nvSpPr>
          <p:cNvPr id="5" name="Rectangle 5"/>
          <p:cNvSpPr>
            <a:spLocks noGrp="1" noChangeArrowheads="1"/>
          </p:cNvSpPr>
          <p:nvPr>
            <p:ph type="ftr" sz="quarter" idx="11"/>
          </p:nvPr>
        </p:nvSpPr>
        <p:spPr>
          <a:xfrm>
            <a:off x="3444214" y="6884204"/>
            <a:ext cx="3192198" cy="524977"/>
          </a:xfrm>
          <a:prstGeom prst="rect">
            <a:avLst/>
          </a:prstGeom>
        </p:spPr>
        <p:txBody>
          <a:bodyPr lIns="100783" tIns="50392" rIns="100783" bIns="50392"/>
          <a:lstStyle>
            <a:lvl1pPr algn="l">
              <a:defRPr>
                <a:cs typeface="Arial" pitchFamily="34" charset="0"/>
              </a:defRPr>
            </a:lvl1pPr>
          </a:lstStyle>
          <a:p>
            <a:pPr defTabSz="1007838">
              <a:defRPr/>
            </a:pPr>
            <a:endParaRPr lang="es-ES" sz="2000" b="0">
              <a:solidFill>
                <a:prstClr val="black"/>
              </a:solidFill>
              <a:latin typeface="Arial" pitchFamily="34" charset="0"/>
              <a:ea typeface="+mn-ea"/>
            </a:endParaRPr>
          </a:p>
        </p:txBody>
      </p:sp>
      <p:sp>
        <p:nvSpPr>
          <p:cNvPr id="6" name="Rectangle 6"/>
          <p:cNvSpPr>
            <a:spLocks noGrp="1" noChangeArrowheads="1"/>
          </p:cNvSpPr>
          <p:nvPr>
            <p:ph type="sldNum" sz="quarter" idx="12"/>
          </p:nvPr>
        </p:nvSpPr>
        <p:spPr>
          <a:xfrm>
            <a:off x="7224448" y="6884204"/>
            <a:ext cx="2352146" cy="524977"/>
          </a:xfrm>
          <a:prstGeom prst="rect">
            <a:avLst/>
          </a:prstGeom>
        </p:spPr>
        <p:txBody>
          <a:bodyPr lIns="100783" tIns="50392" rIns="100783" bIns="50392"/>
          <a:lstStyle>
            <a:lvl1pPr>
              <a:defRPr>
                <a:cs typeface="Arial" pitchFamily="34" charset="0"/>
              </a:defRPr>
            </a:lvl1pPr>
          </a:lstStyle>
          <a:p>
            <a:pPr defTabSz="1007838">
              <a:defRPr/>
            </a:pPr>
            <a:fld id="{A0AD5591-5FC7-4DCE-A2B1-7DF2F9F8EC7B}" type="slidenum">
              <a:rPr lang="es-ES" sz="2000" b="0" smtClean="0">
                <a:solidFill>
                  <a:prstClr val="black"/>
                </a:solidFill>
                <a:latin typeface="Arial" pitchFamily="34" charset="0"/>
                <a:ea typeface="+mn-ea"/>
              </a:rPr>
              <a:pPr defTabSz="1007838">
                <a:defRPr/>
              </a:pPr>
              <a:t>‹Nº›</a:t>
            </a:fld>
            <a:endParaRPr lang="es-ES" sz="2000" b="0" dirty="0">
              <a:solidFill>
                <a:prstClr val="black"/>
              </a:solidFill>
              <a:latin typeface="Arial" pitchFamily="34" charset="0"/>
              <a:ea typeface="+mn-ea"/>
            </a:endParaRPr>
          </a:p>
        </p:txBody>
      </p:sp>
    </p:spTree>
    <p:extLst>
      <p:ext uri="{BB962C8B-B14F-4D97-AF65-F5344CB8AC3E}">
        <p14:creationId xmlns:p14="http://schemas.microsoft.com/office/powerpoint/2010/main" val="22588167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521776"/>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Lst>
  <p:txStyles>
    <p:titleStyle>
      <a:lvl1pPr algn="ctr" rtl="0" fontAlgn="base">
        <a:spcBef>
          <a:spcPct val="0"/>
        </a:spcBef>
        <a:spcAft>
          <a:spcPct val="0"/>
        </a:spcAft>
        <a:defRPr sz="4900" kern="1200">
          <a:solidFill>
            <a:schemeClr val="tx1"/>
          </a:solidFill>
          <a:latin typeface="+mj-lt"/>
          <a:ea typeface="+mj-ea"/>
          <a:cs typeface="+mj-cs"/>
        </a:defRPr>
      </a:lvl1pPr>
      <a:lvl2pPr algn="ctr" rtl="0" fontAlgn="base">
        <a:spcBef>
          <a:spcPct val="0"/>
        </a:spcBef>
        <a:spcAft>
          <a:spcPct val="0"/>
        </a:spcAft>
        <a:defRPr sz="4900">
          <a:solidFill>
            <a:schemeClr val="tx1"/>
          </a:solidFill>
          <a:latin typeface="Calibri" pitchFamily="34" charset="0"/>
        </a:defRPr>
      </a:lvl2pPr>
      <a:lvl3pPr algn="ctr" rtl="0" fontAlgn="base">
        <a:spcBef>
          <a:spcPct val="0"/>
        </a:spcBef>
        <a:spcAft>
          <a:spcPct val="0"/>
        </a:spcAft>
        <a:defRPr sz="4900">
          <a:solidFill>
            <a:schemeClr val="tx1"/>
          </a:solidFill>
          <a:latin typeface="Calibri" pitchFamily="34" charset="0"/>
        </a:defRPr>
      </a:lvl3pPr>
      <a:lvl4pPr algn="ctr" rtl="0" fontAlgn="base">
        <a:spcBef>
          <a:spcPct val="0"/>
        </a:spcBef>
        <a:spcAft>
          <a:spcPct val="0"/>
        </a:spcAft>
        <a:defRPr sz="4900">
          <a:solidFill>
            <a:schemeClr val="tx1"/>
          </a:solidFill>
          <a:latin typeface="Calibri" pitchFamily="34" charset="0"/>
        </a:defRPr>
      </a:lvl4pPr>
      <a:lvl5pPr algn="ctr" rtl="0" fontAlgn="base">
        <a:spcBef>
          <a:spcPct val="0"/>
        </a:spcBef>
        <a:spcAft>
          <a:spcPct val="0"/>
        </a:spcAft>
        <a:defRPr sz="4900">
          <a:solidFill>
            <a:schemeClr val="tx1"/>
          </a:solidFill>
          <a:latin typeface="Calibri" pitchFamily="34" charset="0"/>
        </a:defRPr>
      </a:lvl5pPr>
      <a:lvl6pPr marL="503710" algn="ctr" rtl="0" fontAlgn="base">
        <a:spcBef>
          <a:spcPct val="0"/>
        </a:spcBef>
        <a:spcAft>
          <a:spcPct val="0"/>
        </a:spcAft>
        <a:defRPr sz="4900">
          <a:solidFill>
            <a:schemeClr val="tx1"/>
          </a:solidFill>
          <a:latin typeface="Calibri" pitchFamily="34" charset="0"/>
        </a:defRPr>
      </a:lvl6pPr>
      <a:lvl7pPr marL="1007421" algn="ctr" rtl="0" fontAlgn="base">
        <a:spcBef>
          <a:spcPct val="0"/>
        </a:spcBef>
        <a:spcAft>
          <a:spcPct val="0"/>
        </a:spcAft>
        <a:defRPr sz="4900">
          <a:solidFill>
            <a:schemeClr val="tx1"/>
          </a:solidFill>
          <a:latin typeface="Calibri" pitchFamily="34" charset="0"/>
        </a:defRPr>
      </a:lvl7pPr>
      <a:lvl8pPr marL="1511132" algn="ctr" rtl="0" fontAlgn="base">
        <a:spcBef>
          <a:spcPct val="0"/>
        </a:spcBef>
        <a:spcAft>
          <a:spcPct val="0"/>
        </a:spcAft>
        <a:defRPr sz="4900">
          <a:solidFill>
            <a:schemeClr val="tx1"/>
          </a:solidFill>
          <a:latin typeface="Calibri" pitchFamily="34" charset="0"/>
        </a:defRPr>
      </a:lvl8pPr>
      <a:lvl9pPr marL="2014841" algn="ctr" rtl="0" fontAlgn="base">
        <a:spcBef>
          <a:spcPct val="0"/>
        </a:spcBef>
        <a:spcAft>
          <a:spcPct val="0"/>
        </a:spcAft>
        <a:defRPr sz="4900">
          <a:solidFill>
            <a:schemeClr val="tx1"/>
          </a:solidFill>
          <a:latin typeface="Calibri" pitchFamily="34" charset="0"/>
        </a:defRPr>
      </a:lvl9pPr>
    </p:titleStyle>
    <p:bodyStyle>
      <a:lvl1pPr marL="377782" indent="-377782" algn="l" rtl="0" fontAlgn="base">
        <a:spcBef>
          <a:spcPct val="20000"/>
        </a:spcBef>
        <a:spcAft>
          <a:spcPct val="0"/>
        </a:spcAft>
        <a:buFont typeface="Arial" pitchFamily="34" charset="0"/>
        <a:buChar char="•"/>
        <a:defRPr sz="3500" kern="1200">
          <a:solidFill>
            <a:schemeClr val="tx1"/>
          </a:solidFill>
          <a:latin typeface="+mn-lt"/>
          <a:ea typeface="+mn-ea"/>
          <a:cs typeface="+mn-cs"/>
        </a:defRPr>
      </a:lvl1pPr>
      <a:lvl2pPr marL="818529" indent="-314817" algn="l" rtl="0" fontAlgn="base">
        <a:spcBef>
          <a:spcPct val="20000"/>
        </a:spcBef>
        <a:spcAft>
          <a:spcPct val="0"/>
        </a:spcAft>
        <a:buFont typeface="Arial" pitchFamily="34" charset="0"/>
        <a:buChar char="–"/>
        <a:defRPr sz="3100" kern="1200">
          <a:solidFill>
            <a:schemeClr val="tx1"/>
          </a:solidFill>
          <a:latin typeface="+mn-lt"/>
          <a:ea typeface="+mn-ea"/>
          <a:cs typeface="+mn-cs"/>
        </a:defRPr>
      </a:lvl2pPr>
      <a:lvl3pPr marL="1259279" indent="-251856" algn="l" rtl="0" fontAlgn="base">
        <a:spcBef>
          <a:spcPct val="20000"/>
        </a:spcBef>
        <a:spcAft>
          <a:spcPct val="0"/>
        </a:spcAft>
        <a:buFont typeface="Arial" pitchFamily="34" charset="0"/>
        <a:buChar char="•"/>
        <a:defRPr sz="2600" kern="1200">
          <a:solidFill>
            <a:schemeClr val="tx1"/>
          </a:solidFill>
          <a:latin typeface="+mn-lt"/>
          <a:ea typeface="+mn-ea"/>
          <a:cs typeface="+mn-cs"/>
        </a:defRPr>
      </a:lvl3pPr>
      <a:lvl4pPr marL="1762988" indent="-251856" algn="l" rtl="0" fontAlgn="base">
        <a:spcBef>
          <a:spcPct val="20000"/>
        </a:spcBef>
        <a:spcAft>
          <a:spcPct val="0"/>
        </a:spcAft>
        <a:buFont typeface="Arial" pitchFamily="34" charset="0"/>
        <a:buChar char="–"/>
        <a:defRPr sz="2200" kern="1200">
          <a:solidFill>
            <a:schemeClr val="tx1"/>
          </a:solidFill>
          <a:latin typeface="+mn-lt"/>
          <a:ea typeface="+mn-ea"/>
          <a:cs typeface="+mn-cs"/>
        </a:defRPr>
      </a:lvl4pPr>
      <a:lvl5pPr marL="2266697" indent="-251856" algn="l" rtl="0" fontAlgn="base">
        <a:spcBef>
          <a:spcPct val="20000"/>
        </a:spcBef>
        <a:spcAft>
          <a:spcPct val="0"/>
        </a:spcAft>
        <a:buFont typeface="Arial" pitchFamily="34" charset="0"/>
        <a:buChar char="»"/>
        <a:defRPr sz="2200" kern="1200">
          <a:solidFill>
            <a:schemeClr val="tx1"/>
          </a:solidFill>
          <a:latin typeface="+mn-lt"/>
          <a:ea typeface="+mn-ea"/>
          <a:cs typeface="+mn-cs"/>
        </a:defRPr>
      </a:lvl5pPr>
      <a:lvl6pPr marL="2770407" indent="-251856" algn="l" defTabSz="1007421"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4118" indent="-251856" algn="l" defTabSz="1007421"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7828" indent="-251856" algn="l" defTabSz="1007421"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1538" indent="-251856" algn="l" defTabSz="1007421"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7421" rtl="0" eaLnBrk="1" latinLnBrk="0" hangingPunct="1">
        <a:defRPr sz="2000" kern="1200">
          <a:solidFill>
            <a:schemeClr val="tx1"/>
          </a:solidFill>
          <a:latin typeface="+mn-lt"/>
          <a:ea typeface="+mn-ea"/>
          <a:cs typeface="+mn-cs"/>
        </a:defRPr>
      </a:lvl1pPr>
      <a:lvl2pPr marL="503710" algn="l" defTabSz="1007421" rtl="0" eaLnBrk="1" latinLnBrk="0" hangingPunct="1">
        <a:defRPr sz="2000" kern="1200">
          <a:solidFill>
            <a:schemeClr val="tx1"/>
          </a:solidFill>
          <a:latin typeface="+mn-lt"/>
          <a:ea typeface="+mn-ea"/>
          <a:cs typeface="+mn-cs"/>
        </a:defRPr>
      </a:lvl2pPr>
      <a:lvl3pPr marL="1007421" algn="l" defTabSz="1007421" rtl="0" eaLnBrk="1" latinLnBrk="0" hangingPunct="1">
        <a:defRPr sz="2000" kern="1200">
          <a:solidFill>
            <a:schemeClr val="tx1"/>
          </a:solidFill>
          <a:latin typeface="+mn-lt"/>
          <a:ea typeface="+mn-ea"/>
          <a:cs typeface="+mn-cs"/>
        </a:defRPr>
      </a:lvl3pPr>
      <a:lvl4pPr marL="1511132" algn="l" defTabSz="1007421" rtl="0" eaLnBrk="1" latinLnBrk="0" hangingPunct="1">
        <a:defRPr sz="2000" kern="1200">
          <a:solidFill>
            <a:schemeClr val="tx1"/>
          </a:solidFill>
          <a:latin typeface="+mn-lt"/>
          <a:ea typeface="+mn-ea"/>
          <a:cs typeface="+mn-cs"/>
        </a:defRPr>
      </a:lvl4pPr>
      <a:lvl5pPr marL="2014841" algn="l" defTabSz="1007421" rtl="0" eaLnBrk="1" latinLnBrk="0" hangingPunct="1">
        <a:defRPr sz="2000" kern="1200">
          <a:solidFill>
            <a:schemeClr val="tx1"/>
          </a:solidFill>
          <a:latin typeface="+mn-lt"/>
          <a:ea typeface="+mn-ea"/>
          <a:cs typeface="+mn-cs"/>
        </a:defRPr>
      </a:lvl5pPr>
      <a:lvl6pPr marL="2518552" algn="l" defTabSz="1007421" rtl="0" eaLnBrk="1" latinLnBrk="0" hangingPunct="1">
        <a:defRPr sz="2000" kern="1200">
          <a:solidFill>
            <a:schemeClr val="tx1"/>
          </a:solidFill>
          <a:latin typeface="+mn-lt"/>
          <a:ea typeface="+mn-ea"/>
          <a:cs typeface="+mn-cs"/>
        </a:defRPr>
      </a:lvl6pPr>
      <a:lvl7pPr marL="3022262" algn="l" defTabSz="1007421" rtl="0" eaLnBrk="1" latinLnBrk="0" hangingPunct="1">
        <a:defRPr sz="2000" kern="1200">
          <a:solidFill>
            <a:schemeClr val="tx1"/>
          </a:solidFill>
          <a:latin typeface="+mn-lt"/>
          <a:ea typeface="+mn-ea"/>
          <a:cs typeface="+mn-cs"/>
        </a:defRPr>
      </a:lvl7pPr>
      <a:lvl8pPr marL="3525971" algn="l" defTabSz="1007421" rtl="0" eaLnBrk="1" latinLnBrk="0" hangingPunct="1">
        <a:defRPr sz="2000" kern="1200">
          <a:solidFill>
            <a:schemeClr val="tx1"/>
          </a:solidFill>
          <a:latin typeface="+mn-lt"/>
          <a:ea typeface="+mn-ea"/>
          <a:cs typeface="+mn-cs"/>
        </a:defRPr>
      </a:lvl8pPr>
      <a:lvl9pPr marL="4029683" algn="l" defTabSz="1007421"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71815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ctr" defTabSz="1007838" rtl="0" eaLnBrk="1" latinLnBrk="0" hangingPunct="1">
        <a:spcBef>
          <a:spcPct val="0"/>
        </a:spcBef>
        <a:buNone/>
        <a:defRPr sz="4900" kern="1200">
          <a:solidFill>
            <a:schemeClr val="tx1"/>
          </a:solidFill>
          <a:latin typeface="+mj-lt"/>
          <a:ea typeface="+mj-ea"/>
          <a:cs typeface="+mj-cs"/>
        </a:defRPr>
      </a:lvl1pPr>
    </p:titleStyle>
    <p:bodyStyle>
      <a:lvl1pPr marL="377940" indent="-377940" algn="l" defTabSz="1007838" rtl="0" eaLnBrk="1" latinLnBrk="0" hangingPunct="1">
        <a:spcBef>
          <a:spcPct val="20000"/>
        </a:spcBef>
        <a:buFont typeface="Arial" pitchFamily="34" charset="0"/>
        <a:buChar char="•"/>
        <a:defRPr sz="3500" kern="1200">
          <a:solidFill>
            <a:schemeClr val="tx1"/>
          </a:solidFill>
          <a:latin typeface="+mn-lt"/>
          <a:ea typeface="+mn-ea"/>
          <a:cs typeface="+mn-cs"/>
        </a:defRPr>
      </a:lvl1pPr>
      <a:lvl2pPr marL="818869" indent="-314949" algn="l" defTabSz="1007838"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59799" indent="-251960" algn="l" defTabSz="1007838" rtl="0" eaLnBrk="1" latinLnBrk="0" hangingPunct="1">
        <a:spcBef>
          <a:spcPct val="20000"/>
        </a:spcBef>
        <a:buFont typeface="Arial" pitchFamily="34" charset="0"/>
        <a:buChar char="•"/>
        <a:defRPr sz="2600" kern="1200">
          <a:solidFill>
            <a:schemeClr val="tx1"/>
          </a:solidFill>
          <a:latin typeface="+mn-lt"/>
          <a:ea typeface="+mn-ea"/>
          <a:cs typeface="+mn-cs"/>
        </a:defRPr>
      </a:lvl3pPr>
      <a:lvl4pPr marL="176371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6763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771557"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75476"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79395"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83314" indent="-251960" algn="l" defTabSz="100783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07838" rtl="0" eaLnBrk="1" latinLnBrk="0" hangingPunct="1">
        <a:defRPr sz="2000" kern="1200">
          <a:solidFill>
            <a:schemeClr val="tx1"/>
          </a:solidFill>
          <a:latin typeface="+mn-lt"/>
          <a:ea typeface="+mn-ea"/>
          <a:cs typeface="+mn-cs"/>
        </a:defRPr>
      </a:lvl1pPr>
      <a:lvl2pPr marL="503920" algn="l" defTabSz="1007838" rtl="0" eaLnBrk="1" latinLnBrk="0" hangingPunct="1">
        <a:defRPr sz="2000" kern="1200">
          <a:solidFill>
            <a:schemeClr val="tx1"/>
          </a:solidFill>
          <a:latin typeface="+mn-lt"/>
          <a:ea typeface="+mn-ea"/>
          <a:cs typeface="+mn-cs"/>
        </a:defRPr>
      </a:lvl2pPr>
      <a:lvl3pPr marL="1007838" algn="l" defTabSz="1007838" rtl="0" eaLnBrk="1" latinLnBrk="0" hangingPunct="1">
        <a:defRPr sz="2000" kern="1200">
          <a:solidFill>
            <a:schemeClr val="tx1"/>
          </a:solidFill>
          <a:latin typeface="+mn-lt"/>
          <a:ea typeface="+mn-ea"/>
          <a:cs typeface="+mn-cs"/>
        </a:defRPr>
      </a:lvl3pPr>
      <a:lvl4pPr marL="1511758" algn="l" defTabSz="1007838" rtl="0" eaLnBrk="1" latinLnBrk="0" hangingPunct="1">
        <a:defRPr sz="2000" kern="1200">
          <a:solidFill>
            <a:schemeClr val="tx1"/>
          </a:solidFill>
          <a:latin typeface="+mn-lt"/>
          <a:ea typeface="+mn-ea"/>
          <a:cs typeface="+mn-cs"/>
        </a:defRPr>
      </a:lvl4pPr>
      <a:lvl5pPr marL="2015677" algn="l" defTabSz="1007838" rtl="0" eaLnBrk="1" latinLnBrk="0" hangingPunct="1">
        <a:defRPr sz="2000" kern="1200">
          <a:solidFill>
            <a:schemeClr val="tx1"/>
          </a:solidFill>
          <a:latin typeface="+mn-lt"/>
          <a:ea typeface="+mn-ea"/>
          <a:cs typeface="+mn-cs"/>
        </a:defRPr>
      </a:lvl5pPr>
      <a:lvl6pPr marL="2519597" algn="l" defTabSz="1007838" rtl="0" eaLnBrk="1" latinLnBrk="0" hangingPunct="1">
        <a:defRPr sz="2000" kern="1200">
          <a:solidFill>
            <a:schemeClr val="tx1"/>
          </a:solidFill>
          <a:latin typeface="+mn-lt"/>
          <a:ea typeface="+mn-ea"/>
          <a:cs typeface="+mn-cs"/>
        </a:defRPr>
      </a:lvl6pPr>
      <a:lvl7pPr marL="3023515" algn="l" defTabSz="1007838" rtl="0" eaLnBrk="1" latinLnBrk="0" hangingPunct="1">
        <a:defRPr sz="2000" kern="1200">
          <a:solidFill>
            <a:schemeClr val="tx1"/>
          </a:solidFill>
          <a:latin typeface="+mn-lt"/>
          <a:ea typeface="+mn-ea"/>
          <a:cs typeface="+mn-cs"/>
        </a:defRPr>
      </a:lvl7pPr>
      <a:lvl8pPr marL="3527435" algn="l" defTabSz="1007838" rtl="0" eaLnBrk="1" latinLnBrk="0" hangingPunct="1">
        <a:defRPr sz="2000" kern="1200">
          <a:solidFill>
            <a:schemeClr val="tx1"/>
          </a:solidFill>
          <a:latin typeface="+mn-lt"/>
          <a:ea typeface="+mn-ea"/>
          <a:cs typeface="+mn-cs"/>
        </a:defRPr>
      </a:lvl8pPr>
      <a:lvl9pPr marL="4031354" algn="l" defTabSz="100783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6.jpe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46.emf"/><Relationship Id="rId7"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47.jpeg"/></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5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90.jpeg"/><Relationship Id="rId7" Type="http://schemas.openxmlformats.org/officeDocument/2006/relationships/image" Target="../media/image92.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47.jpeg"/><Relationship Id="rId4" Type="http://schemas.openxmlformats.org/officeDocument/2006/relationships/image" Target="../media/image46.emf"/><Relationship Id="rId9" Type="http://schemas.openxmlformats.org/officeDocument/2006/relationships/image" Target="../media/image94.jpeg"/></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5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47.jpeg"/></Relationships>
</file>

<file path=ppt/slides/_rels/slide6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47.jpeg"/></Relationships>
</file>

<file path=ppt/slides/_rels/slide6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47.jpeg"/></Relationships>
</file>

<file path=ppt/slides/_rels/slide7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47.jpeg"/></Relationships>
</file>

<file path=ppt/slides/_rels/slide7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47.jpeg"/></Relationships>
</file>

<file path=ppt/slides/_rels/slide7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47.jpeg"/></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47.jpeg"/><Relationship Id="rId4" Type="http://schemas.openxmlformats.org/officeDocument/2006/relationships/image" Target="../media/image46.emf"/></Relationships>
</file>

<file path=ppt/slides/_rels/slide7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47.jpeg"/></Relationships>
</file>

<file path=ppt/slides/_rels/slide7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47.jpeg"/></Relationships>
</file>

<file path=ppt/slides/_rels/slide7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47.jpeg"/><Relationship Id="rId4" Type="http://schemas.openxmlformats.org/officeDocument/2006/relationships/image" Target="../media/image46.emf"/></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8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47.jpeg"/></Relationships>
</file>

<file path=ppt/slides/_rels/slide8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47.jpeg"/></Relationships>
</file>

<file path=ppt/slides/_rels/slide8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23.jpeg"/><Relationship Id="rId4" Type="http://schemas.openxmlformats.org/officeDocument/2006/relationships/image" Target="../media/image47.jpeg"/></Relationships>
</file>

<file path=ppt/slides/_rels/slide8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emf"/></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8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8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8.jpeg"/></Relationships>
</file>

<file path=ppt/slides/_rels/slide9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hyperlink" Target="mailto:mmatos@metropolitan-touring.com.pe" TargetMode="External"/><Relationship Id="rId7" Type="http://schemas.openxmlformats.org/officeDocument/2006/relationships/image" Target="../media/image136.png"/><Relationship Id="rId2" Type="http://schemas.openxmlformats.org/officeDocument/2006/relationships/image" Target="../media/image134.jpe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hyperlink" Target="mailto:mchiara@metropolitan-touring.com.pe" TargetMode="External"/><Relationship Id="rId4" Type="http://schemas.openxmlformats.org/officeDocument/2006/relationships/hyperlink" Target="mailto:cacosta@metropolitan-touring.com.pe" TargetMode="External"/><Relationship Id="rId9" Type="http://schemas.microsoft.com/office/2007/relationships/hdphoto" Target="../media/hdphoto1.wdp"/></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themeOverride" Target="../theme/themeOverride1.xml"/><Relationship Id="rId5" Type="http://schemas.openxmlformats.org/officeDocument/2006/relationships/image" Target="../media/image128.jpeg"/><Relationship Id="rId4" Type="http://schemas.openxmlformats.org/officeDocument/2006/relationships/image" Target="../media/image1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 y="-1"/>
            <a:ext cx="10079567" cy="7559675"/>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6513" y="6047740"/>
            <a:ext cx="2527996" cy="1156696"/>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6508" y="251989"/>
            <a:ext cx="9487609" cy="2687884"/>
          </a:xfrm>
          <a:prstGeom prst="rect">
            <a:avLst/>
          </a:prstGeom>
        </p:spPr>
      </p:pic>
    </p:spTree>
    <p:extLst>
      <p:ext uri="{BB962C8B-B14F-4D97-AF65-F5344CB8AC3E}">
        <p14:creationId xmlns:p14="http://schemas.microsoft.com/office/powerpoint/2010/main" val="417667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224218" y="6299728"/>
            <a:ext cx="2855877" cy="1007644"/>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6496" y="6131736"/>
            <a:ext cx="2099910" cy="1091953"/>
          </a:xfrm>
          <a:prstGeom prst="rect">
            <a:avLst/>
          </a:prstGeom>
        </p:spPr>
      </p:pic>
      <p:pic>
        <p:nvPicPr>
          <p:cNvPr id="9" name="Imagen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86907" y="6215732"/>
            <a:ext cx="2641380" cy="1000620"/>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68" y="0"/>
            <a:ext cx="10079567" cy="5890283"/>
          </a:xfrm>
          <a:prstGeom prst="rect">
            <a:avLst/>
          </a:prstGeom>
        </p:spPr>
      </p:pic>
    </p:spTree>
    <p:extLst>
      <p:ext uri="{BB962C8B-B14F-4D97-AF65-F5344CB8AC3E}">
        <p14:creationId xmlns:p14="http://schemas.microsoft.com/office/powerpoint/2010/main" val="1624266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 y="0"/>
            <a:ext cx="10079567" cy="7559675"/>
          </a:xfrm>
          <a:prstGeom prst="rect">
            <a:avLst/>
          </a:prstGeom>
        </p:spPr>
      </p:pic>
      <p:sp>
        <p:nvSpPr>
          <p:cNvPr id="4" name="Rectángulo 3"/>
          <p:cNvSpPr/>
          <p:nvPr/>
        </p:nvSpPr>
        <p:spPr>
          <a:xfrm>
            <a:off x="168522" y="167993"/>
            <a:ext cx="9743581" cy="722368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9700"/>
          </a:p>
        </p:txBody>
      </p:sp>
      <p:sp>
        <p:nvSpPr>
          <p:cNvPr id="9" name="Rectángulo 8"/>
          <p:cNvSpPr/>
          <p:nvPr/>
        </p:nvSpPr>
        <p:spPr>
          <a:xfrm>
            <a:off x="2015976" y="3108599"/>
            <a:ext cx="6349815" cy="1720792"/>
          </a:xfrm>
          <a:prstGeom prst="rect">
            <a:avLst/>
          </a:prstGeom>
        </p:spPr>
        <p:txBody>
          <a:bodyPr wrap="none">
            <a:spAutoFit/>
          </a:bodyPr>
          <a:lstStyle/>
          <a:p>
            <a:pPr algn="ctr"/>
            <a:r>
              <a:rPr lang="es-ES_tradnl" sz="10582" baseline="30000" dirty="0" err="1">
                <a:latin typeface="Coolvetica Rg" panose="020B0603030602020004" pitchFamily="34" charset="0"/>
              </a:rPr>
              <a:t>Deeper</a:t>
            </a:r>
            <a:r>
              <a:rPr lang="es-ES_tradnl" sz="10582" baseline="30000" dirty="0">
                <a:latin typeface="Coolvetica Rg" panose="020B0603030602020004" pitchFamily="34" charset="0"/>
              </a:rPr>
              <a:t> </a:t>
            </a:r>
            <a:r>
              <a:rPr lang="es-ES_tradnl" sz="10582" baseline="30000" dirty="0" err="1">
                <a:latin typeface="Coolvetica Rg" panose="020B0603030602020004" pitchFamily="34" charset="0"/>
              </a:rPr>
              <a:t>into</a:t>
            </a:r>
            <a:r>
              <a:rPr lang="es-ES_tradnl" sz="10582" baseline="30000" dirty="0">
                <a:latin typeface="Coolvetica Rg" panose="020B0603030602020004" pitchFamily="34" charset="0"/>
              </a:rPr>
              <a:t> </a:t>
            </a:r>
            <a:r>
              <a:rPr lang="es-ES_tradnl" sz="10582" baseline="30000" dirty="0" err="1">
                <a:latin typeface="Coolvetica Rg" panose="020B0603030602020004" pitchFamily="34" charset="0"/>
              </a:rPr>
              <a:t>Peru</a:t>
            </a:r>
            <a:endParaRPr lang="es-PE" sz="10582" dirty="0">
              <a:latin typeface="Coolvetica Rg" panose="020B0603030602020004" pitchFamily="34" charset="0"/>
            </a:endParaRPr>
          </a:p>
        </p:txBody>
      </p:sp>
    </p:spTree>
    <p:extLst>
      <p:ext uri="{BB962C8B-B14F-4D97-AF65-F5344CB8AC3E}">
        <p14:creationId xmlns:p14="http://schemas.microsoft.com/office/powerpoint/2010/main" val="962031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email">
            <a:extLst>
              <a:ext uri="{28A0092B-C50C-407E-A947-70E740481C1C}">
                <a14:useLocalDpi xmlns:a14="http://schemas.microsoft.com/office/drawing/2010/main"/>
              </a:ext>
            </a:extLst>
          </a:blip>
          <a:srcRect b="-1317"/>
          <a:stretch/>
        </p:blipFill>
        <p:spPr>
          <a:xfrm>
            <a:off x="156141" y="197946"/>
            <a:ext cx="9779961" cy="6966267"/>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55696"/>
            <a:ext cx="10079567" cy="503978"/>
          </a:xfrm>
          <a:prstGeom prst="rect">
            <a:avLst/>
          </a:prstGeom>
        </p:spPr>
      </p:pic>
      <p:pic>
        <p:nvPicPr>
          <p:cNvPr id="3" name="Imagen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68586" y="152439"/>
            <a:ext cx="9767516" cy="6867758"/>
          </a:xfrm>
          <a:prstGeom prst="rect">
            <a:avLst/>
          </a:prstGeom>
        </p:spPr>
      </p:pic>
      <p:sp>
        <p:nvSpPr>
          <p:cNvPr id="8" name="CuadroTexto 7"/>
          <p:cNvSpPr txBox="1"/>
          <p:nvPr/>
        </p:nvSpPr>
        <p:spPr>
          <a:xfrm>
            <a:off x="2159992" y="3131765"/>
            <a:ext cx="6078837" cy="838691"/>
          </a:xfrm>
          <a:prstGeom prst="rect">
            <a:avLst/>
          </a:prstGeom>
          <a:noFill/>
        </p:spPr>
        <p:txBody>
          <a:bodyPr wrap="square" rtlCol="0">
            <a:spAutoFit/>
          </a:bodyPr>
          <a:lstStyle/>
          <a:p>
            <a:pPr algn="ctr"/>
            <a:r>
              <a:rPr lang="en-US" sz="4850" dirty="0">
                <a:latin typeface="Coolvetica Rg" panose="020B0603030602020004" pitchFamily="34" charset="0"/>
              </a:rPr>
              <a:t>Sample Program</a:t>
            </a:r>
          </a:p>
        </p:txBody>
      </p:sp>
    </p:spTree>
    <p:extLst>
      <p:ext uri="{BB962C8B-B14F-4D97-AF65-F5344CB8AC3E}">
        <p14:creationId xmlns:p14="http://schemas.microsoft.com/office/powerpoint/2010/main" val="8934879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4463" y="107950"/>
            <a:ext cx="9791700" cy="73442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 name="CuadroTexto 4"/>
          <p:cNvSpPr txBox="1"/>
          <p:nvPr/>
        </p:nvSpPr>
        <p:spPr>
          <a:xfrm>
            <a:off x="359792" y="1691605"/>
            <a:ext cx="4032448" cy="5293757"/>
          </a:xfrm>
          <a:prstGeom prst="rect">
            <a:avLst/>
          </a:prstGeom>
          <a:noFill/>
        </p:spPr>
        <p:txBody>
          <a:bodyPr wrap="square" rtlCol="0">
            <a:spAutoFit/>
          </a:bodyPr>
          <a:lstStyle/>
          <a:p>
            <a:pPr algn="just"/>
            <a:r>
              <a:rPr lang="en-US" sz="1000" b="0" dirty="0">
                <a:latin typeface="Verdana" panose="020B0604030504040204" pitchFamily="34" charset="0"/>
                <a:ea typeface="Verdana" panose="020B0604030504040204" pitchFamily="34" charset="0"/>
                <a:cs typeface="Verdana" panose="020B0604030504040204" pitchFamily="34" charset="0"/>
              </a:rPr>
              <a:t>Day 01 . …. / Lima		           (B/-/-)</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Transfer Lima Airport / Hotel (private English speaking </a:t>
            </a:r>
            <a:r>
              <a:rPr lang="en-US" sz="1000" b="0" dirty="0" err="1">
                <a:latin typeface="Verdana" panose="020B0604030504040204" pitchFamily="34" charset="0"/>
                <a:ea typeface="Verdana" panose="020B0604030504040204" pitchFamily="34" charset="0"/>
                <a:cs typeface="Verdana" panose="020B0604030504040204" pitchFamily="34" charset="0"/>
              </a:rPr>
              <a:t>transferman</a:t>
            </a:r>
            <a:r>
              <a:rPr lang="en-US" sz="1000" b="0" dirty="0">
                <a:latin typeface="Verdana" panose="020B0604030504040204" pitchFamily="34" charset="0"/>
                <a:ea typeface="Verdana" panose="020B0604030504040204" pitchFamily="34" charset="0"/>
                <a:cs typeface="Verdana" panose="020B0604030504040204" pitchFamily="34" charset="0"/>
              </a:rPr>
              <a:t>)</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Overnight in Lima</a:t>
            </a:r>
          </a:p>
          <a:p>
            <a:pPr algn="just"/>
            <a:endParaRPr lang="en-US" sz="1000" b="0" dirty="0">
              <a:latin typeface="Verdana" panose="020B0604030504040204" pitchFamily="34" charset="0"/>
              <a:ea typeface="Verdana" panose="020B0604030504040204" pitchFamily="34" charset="0"/>
              <a:cs typeface="Verdana" panose="020B0604030504040204" pitchFamily="34" charset="0"/>
            </a:endParaRPr>
          </a:p>
          <a:p>
            <a:pPr algn="just"/>
            <a:r>
              <a:rPr lang="en-US" sz="1000" b="0" dirty="0">
                <a:latin typeface="Verdana" panose="020B0604030504040204" pitchFamily="34" charset="0"/>
                <a:ea typeface="Verdana" panose="020B0604030504040204" pitchFamily="34" charset="0"/>
                <a:cs typeface="Verdana" panose="020B0604030504040204" pitchFamily="34" charset="0"/>
              </a:rPr>
              <a:t>Day 02 – Lima 		           (B/-/-)</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AM: Colonial &amp; Modern Lima City Tour plus </a:t>
            </a:r>
            <a:r>
              <a:rPr lang="en-US" sz="1000" b="0" dirty="0" err="1">
                <a:latin typeface="Verdana" panose="020B0604030504040204" pitchFamily="34" charset="0"/>
                <a:ea typeface="Verdana" panose="020B0604030504040204" pitchFamily="34" charset="0"/>
                <a:cs typeface="Verdana" panose="020B0604030504040204" pitchFamily="34" charset="0"/>
              </a:rPr>
              <a:t>Larco</a:t>
            </a:r>
            <a:r>
              <a:rPr lang="en-US" sz="1000" b="0" dirty="0">
                <a:latin typeface="Verdana" panose="020B0604030504040204" pitchFamily="34" charset="0"/>
                <a:ea typeface="Verdana" panose="020B0604030504040204" pitchFamily="34" charset="0"/>
                <a:cs typeface="Verdana" panose="020B0604030504040204" pitchFamily="34" charset="0"/>
              </a:rPr>
              <a:t> Museum (private English speaking guide)</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PM: At leisure</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Overnight in Lima</a:t>
            </a:r>
          </a:p>
          <a:p>
            <a:pPr algn="just"/>
            <a:endParaRPr lang="en-US" sz="1000" b="0" dirty="0">
              <a:latin typeface="Verdana" panose="020B0604030504040204" pitchFamily="34" charset="0"/>
              <a:ea typeface="Verdana" panose="020B0604030504040204" pitchFamily="34" charset="0"/>
              <a:cs typeface="Verdana" panose="020B0604030504040204" pitchFamily="34" charset="0"/>
            </a:endParaRPr>
          </a:p>
          <a:p>
            <a:pPr algn="just"/>
            <a:r>
              <a:rPr lang="en-US" sz="1000" b="0" dirty="0">
                <a:latin typeface="Verdana" panose="020B0604030504040204" pitchFamily="34" charset="0"/>
                <a:ea typeface="Verdana" panose="020B0604030504040204" pitchFamily="34" charset="0"/>
                <a:cs typeface="Verdana" panose="020B0604030504040204" pitchFamily="34" charset="0"/>
              </a:rPr>
              <a:t>Day 03 – Lima / Cusco / Sacred Valley                  (B/L/-)</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Transfer Hotel / Lima Airport (private English speaking </a:t>
            </a:r>
            <a:r>
              <a:rPr lang="en-US" sz="1000" b="0" dirty="0" err="1">
                <a:latin typeface="Verdana" panose="020B0604030504040204" pitchFamily="34" charset="0"/>
                <a:ea typeface="Verdana" panose="020B0604030504040204" pitchFamily="34" charset="0"/>
                <a:cs typeface="Verdana" panose="020B0604030504040204" pitchFamily="34" charset="0"/>
              </a:rPr>
              <a:t>transferman</a:t>
            </a:r>
            <a:r>
              <a:rPr lang="en-US" sz="1000" b="0" dirty="0">
                <a:latin typeface="Verdana" panose="020B0604030504040204" pitchFamily="34" charset="0"/>
                <a:ea typeface="Verdana" panose="020B0604030504040204" pitchFamily="34" charset="0"/>
                <a:cs typeface="Verdana" panose="020B0604030504040204" pitchFamily="34" charset="0"/>
              </a:rPr>
              <a:t>)</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Transfer Cusco Airport / Sacred Valley including </a:t>
            </a:r>
            <a:r>
              <a:rPr lang="en-US" sz="1000" b="0" dirty="0" err="1">
                <a:latin typeface="Verdana" panose="020B0604030504040204" pitchFamily="34" charset="0"/>
                <a:ea typeface="Verdana" panose="020B0604030504040204" pitchFamily="34" charset="0"/>
                <a:cs typeface="Verdana" panose="020B0604030504040204" pitchFamily="34" charset="0"/>
              </a:rPr>
              <a:t>Pisac</a:t>
            </a:r>
            <a:r>
              <a:rPr lang="en-US" sz="1000" b="0" dirty="0">
                <a:latin typeface="Verdana" panose="020B0604030504040204" pitchFamily="34" charset="0"/>
                <a:ea typeface="Verdana" panose="020B0604030504040204" pitchFamily="34" charset="0"/>
                <a:cs typeface="Verdana" panose="020B0604030504040204" pitchFamily="34" charset="0"/>
              </a:rPr>
              <a:t> Market </a:t>
            </a:r>
          </a:p>
          <a:p>
            <a:pPr algn="just"/>
            <a:r>
              <a:rPr lang="en-US" sz="1000" b="0" dirty="0">
                <a:latin typeface="Verdana" panose="020B0604030504040204" pitchFamily="34" charset="0"/>
                <a:ea typeface="Verdana" panose="020B0604030504040204" pitchFamily="34" charset="0"/>
                <a:cs typeface="Verdana" panose="020B0604030504040204" pitchFamily="34" charset="0"/>
              </a:rPr>
              <a:t>     &amp; </a:t>
            </a:r>
            <a:r>
              <a:rPr lang="en-US" sz="1000" b="0" dirty="0" err="1">
                <a:latin typeface="Verdana" panose="020B0604030504040204" pitchFamily="34" charset="0"/>
                <a:ea typeface="Verdana" panose="020B0604030504040204" pitchFamily="34" charset="0"/>
                <a:cs typeface="Verdana" panose="020B0604030504040204" pitchFamily="34" charset="0"/>
              </a:rPr>
              <a:t>Ollantaytambo</a:t>
            </a:r>
            <a:r>
              <a:rPr lang="en-US" sz="1000" b="0" dirty="0">
                <a:latin typeface="Verdana" panose="020B0604030504040204" pitchFamily="34" charset="0"/>
                <a:ea typeface="Verdana" panose="020B0604030504040204" pitchFamily="34" charset="0"/>
                <a:cs typeface="Verdana" panose="020B0604030504040204" pitchFamily="34" charset="0"/>
              </a:rPr>
              <a:t> Fortress (private English speaking guide)</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Lunch served in a local restaurant (Set menu)</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Overnight in Sacred Valley</a:t>
            </a:r>
          </a:p>
          <a:p>
            <a:pPr marL="171450" indent="-171450" algn="just">
              <a:buFont typeface="Arial" panose="020B0604020202020204" pitchFamily="34" charset="0"/>
              <a:buChar char="•"/>
            </a:pPr>
            <a:endParaRPr lang="en-US" sz="1000" b="0" dirty="0">
              <a:latin typeface="Verdana" panose="020B0604030504040204" pitchFamily="34" charset="0"/>
              <a:ea typeface="Verdana" panose="020B0604030504040204" pitchFamily="34" charset="0"/>
              <a:cs typeface="Verdana" panose="020B0604030504040204" pitchFamily="34" charset="0"/>
            </a:endParaRPr>
          </a:p>
          <a:p>
            <a:pPr algn="just"/>
            <a:r>
              <a:rPr lang="en-US" sz="1000" b="0" dirty="0">
                <a:latin typeface="Verdana" panose="020B0604030504040204" pitchFamily="34" charset="0"/>
                <a:ea typeface="Verdana" panose="020B0604030504040204" pitchFamily="34" charset="0"/>
                <a:cs typeface="Verdana" panose="020B0604030504040204" pitchFamily="34" charset="0"/>
              </a:rPr>
              <a:t>Day 04 – Sacred Valley		            (B/L/-)</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Full day </a:t>
            </a:r>
            <a:r>
              <a:rPr lang="en-US" sz="1000" b="0" dirty="0" err="1">
                <a:latin typeface="Verdana" panose="020B0604030504040204" pitchFamily="34" charset="0"/>
                <a:ea typeface="Verdana" panose="020B0604030504040204" pitchFamily="34" charset="0"/>
                <a:cs typeface="Verdana" panose="020B0604030504040204" pitchFamily="34" charset="0"/>
              </a:rPr>
              <a:t>Chinchero</a:t>
            </a:r>
            <a:r>
              <a:rPr lang="en-US" sz="1000" b="0" dirty="0">
                <a:latin typeface="Verdana" panose="020B0604030504040204" pitchFamily="34" charset="0"/>
                <a:ea typeface="Verdana" panose="020B0604030504040204" pitchFamily="34" charset="0"/>
                <a:cs typeface="Verdana" panose="020B0604030504040204" pitchFamily="34" charset="0"/>
              </a:rPr>
              <a:t> Village, Maras Saltpans &amp; Moray Terraces (private English speaking guide)</a:t>
            </a:r>
          </a:p>
          <a:p>
            <a:pPr marL="171450" indent="-171450" algn="just">
              <a:buFont typeface="Arial" panose="020B0604020202020204" pitchFamily="34" charset="0"/>
              <a:buChar char="•"/>
            </a:pPr>
            <a:r>
              <a:rPr lang="en-US" sz="1000" b="0" dirty="0">
                <a:latin typeface="Verdana" panose="020B0604030504040204" pitchFamily="34" charset="0"/>
                <a:ea typeface="Verdana" panose="020B0604030504040204" pitchFamily="34" charset="0"/>
                <a:cs typeface="Verdana" panose="020B0604030504040204" pitchFamily="34" charset="0"/>
              </a:rPr>
              <a:t>Overnight in Sacred Valley</a:t>
            </a:r>
          </a:p>
          <a:p>
            <a:endParaRPr lang="es-PE" dirty="0"/>
          </a:p>
        </p:txBody>
      </p:sp>
      <p:sp>
        <p:nvSpPr>
          <p:cNvPr id="6" name="CuadroTexto 5"/>
          <p:cNvSpPr txBox="1"/>
          <p:nvPr/>
        </p:nvSpPr>
        <p:spPr>
          <a:xfrm>
            <a:off x="5184328" y="1691605"/>
            <a:ext cx="4464496" cy="2862322"/>
          </a:xfrm>
          <a:prstGeom prst="rect">
            <a:avLst/>
          </a:prstGeom>
          <a:noFill/>
        </p:spPr>
        <p:txBody>
          <a:bodyPr wrap="square" rtlCol="0">
            <a:spAutoFit/>
          </a:bodyPr>
          <a:lstStyle/>
          <a:p>
            <a:pPr algn="just"/>
            <a:r>
              <a:rPr lang="en-US" sz="900" b="0" dirty="0">
                <a:latin typeface="Verdana" panose="020B0604030504040204" pitchFamily="34" charset="0"/>
                <a:ea typeface="Verdana" panose="020B0604030504040204" pitchFamily="34" charset="0"/>
                <a:cs typeface="Verdana" panose="020B0604030504040204" pitchFamily="34" charset="0"/>
              </a:rPr>
              <a:t>Day 05 – Sacred Valley / </a:t>
            </a:r>
            <a:r>
              <a:rPr lang="en-US" sz="900" b="0" dirty="0" err="1">
                <a:latin typeface="Verdana" panose="020B0604030504040204" pitchFamily="34" charset="0"/>
                <a:ea typeface="Verdana" panose="020B0604030504040204" pitchFamily="34" charset="0"/>
                <a:cs typeface="Verdana" panose="020B0604030504040204" pitchFamily="34" charset="0"/>
              </a:rPr>
              <a:t>Aguas</a:t>
            </a:r>
            <a:r>
              <a:rPr lang="en-US" sz="900" b="0" dirty="0">
                <a:latin typeface="Verdana" panose="020B0604030504040204" pitchFamily="34" charset="0"/>
                <a:ea typeface="Verdana" panose="020B0604030504040204" pitchFamily="34" charset="0"/>
                <a:cs typeface="Verdana" panose="020B0604030504040204" pitchFamily="34" charset="0"/>
              </a:rPr>
              <a:t> </a:t>
            </a:r>
            <a:r>
              <a:rPr lang="en-US" sz="900" b="0" dirty="0" err="1">
                <a:latin typeface="Verdana" panose="020B0604030504040204" pitchFamily="34" charset="0"/>
                <a:ea typeface="Verdana" panose="020B0604030504040204" pitchFamily="34" charset="0"/>
                <a:cs typeface="Verdana" panose="020B0604030504040204" pitchFamily="34" charset="0"/>
              </a:rPr>
              <a:t>Calientes</a:t>
            </a:r>
            <a:r>
              <a:rPr lang="en-US" sz="900" b="0" dirty="0">
                <a:latin typeface="Verdana" panose="020B0604030504040204" pitchFamily="34" charset="0"/>
                <a:ea typeface="Verdana" panose="020B0604030504040204" pitchFamily="34" charset="0"/>
                <a:cs typeface="Verdana" panose="020B0604030504040204" pitchFamily="34" charset="0"/>
              </a:rPr>
              <a:t>		(B/L/D)</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Full day excursion to Machu Picchu via roundtrip train (private English speaking guide)</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Buffet lunch at </a:t>
            </a:r>
            <a:r>
              <a:rPr lang="en-US" sz="900" b="0" dirty="0" err="1">
                <a:latin typeface="Verdana" panose="020B0604030504040204" pitchFamily="34" charset="0"/>
                <a:ea typeface="Verdana" panose="020B0604030504040204" pitchFamily="34" charset="0"/>
                <a:cs typeface="Verdana" panose="020B0604030504040204" pitchFamily="34" charset="0"/>
              </a:rPr>
              <a:t>Tinkuy</a:t>
            </a:r>
            <a:r>
              <a:rPr lang="en-US" sz="900" b="0" dirty="0">
                <a:latin typeface="Verdana" panose="020B0604030504040204" pitchFamily="34" charset="0"/>
                <a:ea typeface="Verdana" panose="020B0604030504040204" pitchFamily="34" charset="0"/>
                <a:cs typeface="Verdana" panose="020B0604030504040204" pitchFamily="34" charset="0"/>
              </a:rPr>
              <a:t> restaurant</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Overnight </a:t>
            </a:r>
            <a:r>
              <a:rPr lang="en-US" sz="900" b="0" dirty="0" err="1">
                <a:latin typeface="Verdana" panose="020B0604030504040204" pitchFamily="34" charset="0"/>
                <a:ea typeface="Verdana" panose="020B0604030504040204" pitchFamily="34" charset="0"/>
                <a:cs typeface="Verdana" panose="020B0604030504040204" pitchFamily="34" charset="0"/>
              </a:rPr>
              <a:t>Aguas</a:t>
            </a:r>
            <a:r>
              <a:rPr lang="en-US" sz="900" b="0" dirty="0">
                <a:latin typeface="Verdana" panose="020B0604030504040204" pitchFamily="34" charset="0"/>
                <a:ea typeface="Verdana" panose="020B0604030504040204" pitchFamily="34" charset="0"/>
                <a:cs typeface="Verdana" panose="020B0604030504040204" pitchFamily="34" charset="0"/>
              </a:rPr>
              <a:t> </a:t>
            </a:r>
            <a:r>
              <a:rPr lang="en-US" sz="900" b="0" dirty="0" err="1">
                <a:latin typeface="Verdana" panose="020B0604030504040204" pitchFamily="34" charset="0"/>
                <a:ea typeface="Verdana" panose="020B0604030504040204" pitchFamily="34" charset="0"/>
                <a:cs typeface="Verdana" panose="020B0604030504040204" pitchFamily="34" charset="0"/>
              </a:rPr>
              <a:t>Calientes</a:t>
            </a:r>
            <a:endParaRPr lang="en-US" sz="900" b="0" dirty="0">
              <a:latin typeface="Verdana" panose="020B0604030504040204" pitchFamily="34" charset="0"/>
              <a:ea typeface="Verdana" panose="020B0604030504040204" pitchFamily="34" charset="0"/>
              <a:cs typeface="Verdana" panose="020B0604030504040204" pitchFamily="34" charset="0"/>
            </a:endParaRPr>
          </a:p>
          <a:p>
            <a:pPr algn="just"/>
            <a:endParaRPr lang="en-US" sz="900" b="0" dirty="0">
              <a:latin typeface="Verdana" panose="020B0604030504040204" pitchFamily="34" charset="0"/>
              <a:ea typeface="Verdana" panose="020B0604030504040204" pitchFamily="34" charset="0"/>
              <a:cs typeface="Verdana" panose="020B0604030504040204" pitchFamily="34" charset="0"/>
            </a:endParaRPr>
          </a:p>
          <a:p>
            <a:pPr algn="just"/>
            <a:r>
              <a:rPr lang="en-US" sz="900" b="0" dirty="0">
                <a:latin typeface="Verdana" panose="020B0604030504040204" pitchFamily="34" charset="0"/>
                <a:ea typeface="Verdana" panose="020B0604030504040204" pitchFamily="34" charset="0"/>
                <a:cs typeface="Verdana" panose="020B0604030504040204" pitchFamily="34" charset="0"/>
              </a:rPr>
              <a:t>Day 06 – </a:t>
            </a:r>
            <a:r>
              <a:rPr lang="en-US" sz="900" b="0" dirty="0" err="1">
                <a:latin typeface="Verdana" panose="020B0604030504040204" pitchFamily="34" charset="0"/>
                <a:ea typeface="Verdana" panose="020B0604030504040204" pitchFamily="34" charset="0"/>
                <a:cs typeface="Verdana" panose="020B0604030504040204" pitchFamily="34" charset="0"/>
              </a:rPr>
              <a:t>Aguas</a:t>
            </a:r>
            <a:r>
              <a:rPr lang="en-US" sz="900" b="0" dirty="0">
                <a:latin typeface="Verdana" panose="020B0604030504040204" pitchFamily="34" charset="0"/>
                <a:ea typeface="Verdana" panose="020B0604030504040204" pitchFamily="34" charset="0"/>
                <a:cs typeface="Verdana" panose="020B0604030504040204" pitchFamily="34" charset="0"/>
              </a:rPr>
              <a:t> </a:t>
            </a:r>
            <a:r>
              <a:rPr lang="en-US" sz="900" b="0" dirty="0" err="1">
                <a:latin typeface="Verdana" panose="020B0604030504040204" pitchFamily="34" charset="0"/>
                <a:ea typeface="Verdana" panose="020B0604030504040204" pitchFamily="34" charset="0"/>
                <a:cs typeface="Verdana" panose="020B0604030504040204" pitchFamily="34" charset="0"/>
              </a:rPr>
              <a:t>Calientes</a:t>
            </a:r>
            <a:r>
              <a:rPr lang="en-US" sz="900" b="0" dirty="0">
                <a:latin typeface="Verdana" panose="020B0604030504040204" pitchFamily="34" charset="0"/>
                <a:ea typeface="Verdana" panose="020B0604030504040204" pitchFamily="34" charset="0"/>
                <a:cs typeface="Verdana" panose="020B0604030504040204" pitchFamily="34" charset="0"/>
              </a:rPr>
              <a:t> / Cusco		 (B/-/-)</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AM: At leisure</a:t>
            </a:r>
          </a:p>
          <a:p>
            <a:pPr marL="627606" lvl="1" indent="-171450" algn="just">
              <a:buFont typeface="Courier New" panose="02070309020205020404" pitchFamily="49" charset="0"/>
              <a:buChar char="o"/>
            </a:pPr>
            <a:r>
              <a:rPr lang="en-US" sz="900" b="0" dirty="0">
                <a:latin typeface="Verdana" panose="020B0604030504040204" pitchFamily="34" charset="0"/>
                <a:ea typeface="Verdana" panose="020B0604030504040204" pitchFamily="34" charset="0"/>
                <a:cs typeface="Verdana" panose="020B0604030504040204" pitchFamily="34" charset="0"/>
              </a:rPr>
              <a:t>Optional: 2</a:t>
            </a:r>
            <a:r>
              <a:rPr lang="en-US" sz="900" b="0" baseline="30000" dirty="0">
                <a:latin typeface="Verdana" panose="020B0604030504040204" pitchFamily="34" charset="0"/>
                <a:ea typeface="Verdana" panose="020B0604030504040204" pitchFamily="34" charset="0"/>
                <a:cs typeface="Verdana" panose="020B0604030504040204" pitchFamily="34" charset="0"/>
              </a:rPr>
              <a:t>nd</a:t>
            </a:r>
            <a:r>
              <a:rPr lang="en-US" sz="900" b="0" dirty="0">
                <a:latin typeface="Verdana" panose="020B0604030504040204" pitchFamily="34" charset="0"/>
                <a:ea typeface="Verdana" panose="020B0604030504040204" pitchFamily="34" charset="0"/>
                <a:cs typeface="Verdana" panose="020B0604030504040204" pitchFamily="34" charset="0"/>
              </a:rPr>
              <a:t> entrance to Machu Picchu (no guide)</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PM: Return to Cusco by train (private English speaking </a:t>
            </a:r>
            <a:r>
              <a:rPr lang="en-US" sz="900" b="0" dirty="0" err="1">
                <a:latin typeface="Verdana" panose="020B0604030504040204" pitchFamily="34" charset="0"/>
                <a:ea typeface="Verdana" panose="020B0604030504040204" pitchFamily="34" charset="0"/>
                <a:cs typeface="Verdana" panose="020B0604030504040204" pitchFamily="34" charset="0"/>
              </a:rPr>
              <a:t>transferman</a:t>
            </a:r>
            <a:r>
              <a:rPr lang="en-US" sz="900" b="0" dirty="0">
                <a:latin typeface="Verdana" panose="020B0604030504040204" pitchFamily="34" charset="0"/>
                <a:ea typeface="Verdana" panose="020B0604030504040204" pitchFamily="34" charset="0"/>
                <a:cs typeface="Verdana" panose="020B0604030504040204" pitchFamily="34" charset="0"/>
              </a:rPr>
              <a:t>)</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Overnight in Cusco</a:t>
            </a:r>
          </a:p>
          <a:p>
            <a:pPr algn="just"/>
            <a:endParaRPr lang="en-US" sz="900" b="0" dirty="0">
              <a:latin typeface="Verdana" panose="020B0604030504040204" pitchFamily="34" charset="0"/>
              <a:ea typeface="Verdana" panose="020B0604030504040204" pitchFamily="34" charset="0"/>
              <a:cs typeface="Verdana" panose="020B0604030504040204" pitchFamily="34" charset="0"/>
            </a:endParaRPr>
          </a:p>
          <a:p>
            <a:pPr algn="just"/>
            <a:r>
              <a:rPr lang="en-US" sz="900" b="0" dirty="0">
                <a:latin typeface="Verdana" panose="020B0604030504040204" pitchFamily="34" charset="0"/>
                <a:ea typeface="Verdana" panose="020B0604030504040204" pitchFamily="34" charset="0"/>
                <a:cs typeface="Verdana" panose="020B0604030504040204" pitchFamily="34" charset="0"/>
              </a:rPr>
              <a:t>Day 07 – Cusco  			(B/-/-)</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AM: Cusco City tour &amp; main surrounding ruins (private English speaking guide)</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PM: Al leisure</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Overnight in Cusco</a:t>
            </a:r>
          </a:p>
          <a:p>
            <a:pPr algn="just"/>
            <a:endParaRPr lang="en-US" sz="900" b="0" dirty="0">
              <a:latin typeface="Verdana" panose="020B0604030504040204" pitchFamily="34" charset="0"/>
              <a:ea typeface="Verdana" panose="020B0604030504040204" pitchFamily="34" charset="0"/>
              <a:cs typeface="Verdana" panose="020B0604030504040204" pitchFamily="34" charset="0"/>
            </a:endParaRPr>
          </a:p>
          <a:p>
            <a:pPr algn="just"/>
            <a:r>
              <a:rPr lang="en-US" sz="900" b="0" dirty="0">
                <a:latin typeface="Verdana" panose="020B0604030504040204" pitchFamily="34" charset="0"/>
                <a:ea typeface="Verdana" panose="020B0604030504040204" pitchFamily="34" charset="0"/>
                <a:cs typeface="Verdana" panose="020B0604030504040204" pitchFamily="34" charset="0"/>
              </a:rPr>
              <a:t>Day 08 – Cusco / Lima / …			 (B/-/-)</a:t>
            </a:r>
          </a:p>
          <a:p>
            <a:pPr marL="171450" indent="-171450" algn="just">
              <a:buFont typeface="Arial" panose="020B0604020202020204" pitchFamily="34" charset="0"/>
              <a:buChar char="•"/>
            </a:pPr>
            <a:r>
              <a:rPr lang="en-US" sz="900" b="0" dirty="0">
                <a:latin typeface="Verdana" panose="020B0604030504040204" pitchFamily="34" charset="0"/>
                <a:ea typeface="Verdana" panose="020B0604030504040204" pitchFamily="34" charset="0"/>
                <a:cs typeface="Verdana" panose="020B0604030504040204" pitchFamily="34" charset="0"/>
              </a:rPr>
              <a:t>Transfer Hotel / Cusco Airport (private English speaking </a:t>
            </a:r>
            <a:r>
              <a:rPr lang="en-US" sz="900" b="0" dirty="0" err="1">
                <a:latin typeface="Verdana" panose="020B0604030504040204" pitchFamily="34" charset="0"/>
                <a:ea typeface="Verdana" panose="020B0604030504040204" pitchFamily="34" charset="0"/>
                <a:cs typeface="Verdana" panose="020B0604030504040204" pitchFamily="34" charset="0"/>
              </a:rPr>
              <a:t>transferman</a:t>
            </a:r>
            <a:r>
              <a:rPr lang="en-US" sz="900" b="0" dirty="0">
                <a:latin typeface="Verdana" panose="020B0604030504040204" pitchFamily="34" charset="0"/>
                <a:ea typeface="Verdana" panose="020B0604030504040204" pitchFamily="34" charset="0"/>
                <a:cs typeface="Verdana" panose="020B0604030504040204" pitchFamily="34" charset="0"/>
              </a:rPr>
              <a:t>)</a:t>
            </a:r>
            <a:endParaRPr lang="es-PE" b="0" dirty="0"/>
          </a:p>
        </p:txBody>
      </p:sp>
      <p:sp>
        <p:nvSpPr>
          <p:cNvPr id="7" name="Rectángulo 6"/>
          <p:cNvSpPr/>
          <p:nvPr/>
        </p:nvSpPr>
        <p:spPr>
          <a:xfrm>
            <a:off x="2736056" y="668945"/>
            <a:ext cx="5038725" cy="461665"/>
          </a:xfrm>
          <a:prstGeom prst="rect">
            <a:avLst/>
          </a:prstGeom>
        </p:spPr>
        <p:txBody>
          <a:bodyPr>
            <a:spAutoFit/>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7 NIGHT SAMPLE PROGRAM </a:t>
            </a:r>
          </a:p>
          <a:p>
            <a:pPr algn="ctr"/>
            <a:r>
              <a:rPr lang="en-US" sz="1200" dirty="0">
                <a:latin typeface="Verdana" panose="020B0604030504040204" pitchFamily="34" charset="0"/>
                <a:ea typeface="Verdana" panose="020B0604030504040204" pitchFamily="34" charset="0"/>
                <a:cs typeface="Verdana" panose="020B0604030504040204" pitchFamily="34" charset="0"/>
              </a:rPr>
              <a:t>LIMA, CUSCO &amp; MACHU PICCHU</a:t>
            </a:r>
          </a:p>
        </p:txBody>
      </p:sp>
    </p:spTree>
    <p:extLst>
      <p:ext uri="{BB962C8B-B14F-4D97-AF65-F5344CB8AC3E}">
        <p14:creationId xmlns:p14="http://schemas.microsoft.com/office/powerpoint/2010/main" val="37445097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3" cstate="email">
            <a:extLst>
              <a:ext uri="{28A0092B-C50C-407E-A947-70E740481C1C}">
                <a14:useLocalDpi xmlns:a14="http://schemas.microsoft.com/office/drawing/2010/main"/>
              </a:ext>
            </a:extLst>
          </a:blip>
          <a:srcRect b="-1317"/>
          <a:stretch/>
        </p:blipFill>
        <p:spPr>
          <a:xfrm>
            <a:off x="156141" y="197946"/>
            <a:ext cx="9779961" cy="6966267"/>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55696"/>
            <a:ext cx="10079567" cy="503978"/>
          </a:xfrm>
          <a:prstGeom prst="rect">
            <a:avLst/>
          </a:prstGeom>
        </p:spPr>
      </p:pic>
      <p:sp>
        <p:nvSpPr>
          <p:cNvPr id="8" name="CuadroTexto 7"/>
          <p:cNvSpPr txBox="1"/>
          <p:nvPr/>
        </p:nvSpPr>
        <p:spPr>
          <a:xfrm>
            <a:off x="1871960" y="2461118"/>
            <a:ext cx="6078837" cy="2331407"/>
          </a:xfrm>
          <a:prstGeom prst="rect">
            <a:avLst/>
          </a:prstGeom>
          <a:noFill/>
        </p:spPr>
        <p:txBody>
          <a:bodyPr wrap="square" rtlCol="0">
            <a:spAutoFit/>
          </a:bodyPr>
          <a:lstStyle/>
          <a:p>
            <a:pPr algn="ctr"/>
            <a:r>
              <a:rPr lang="en-US" sz="4850" dirty="0">
                <a:latin typeface="Coolvetica Rg" panose="020B0603030602020004" pitchFamily="34" charset="0"/>
              </a:rPr>
              <a:t>Metropolitan Touring Peru‘s  Must See Destinations </a:t>
            </a:r>
          </a:p>
        </p:txBody>
      </p:sp>
    </p:spTree>
    <p:extLst>
      <p:ext uri="{BB962C8B-B14F-4D97-AF65-F5344CB8AC3E}">
        <p14:creationId xmlns:p14="http://schemas.microsoft.com/office/powerpoint/2010/main" val="1858064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t="-132"/>
          <a:stretch/>
        </p:blipFill>
        <p:spPr>
          <a:xfrm>
            <a:off x="130970" y="130442"/>
            <a:ext cx="9806826" cy="6937114"/>
          </a:xfrm>
          <a:prstGeom prst="rect">
            <a:avLst/>
          </a:prstGeom>
        </p:spPr>
      </p:pic>
      <p:sp>
        <p:nvSpPr>
          <p:cNvPr id="2" name="CuadroTexto 1"/>
          <p:cNvSpPr txBox="1"/>
          <p:nvPr/>
        </p:nvSpPr>
        <p:spPr>
          <a:xfrm>
            <a:off x="1714055" y="2654502"/>
            <a:ext cx="6640656" cy="1008289"/>
          </a:xfrm>
          <a:prstGeom prst="rect">
            <a:avLst/>
          </a:prstGeom>
          <a:noFill/>
        </p:spPr>
        <p:txBody>
          <a:bodyPr wrap="square" rtlCol="0">
            <a:spAutoFit/>
          </a:bodyPr>
          <a:lstStyle/>
          <a:p>
            <a:r>
              <a:rPr lang="es-PE" sz="5952" dirty="0">
                <a:solidFill>
                  <a:srgbClr val="FAA306"/>
                </a:solidFill>
                <a:latin typeface="Coolvetica Rg" panose="020B0603030602020004" pitchFamily="34" charset="0"/>
              </a:rPr>
              <a:t>Puno &amp; Lake Titicaca</a:t>
            </a:r>
          </a:p>
        </p:txBody>
      </p:sp>
      <p:cxnSp>
        <p:nvCxnSpPr>
          <p:cNvPr id="8" name="Conector recto 7"/>
          <p:cNvCxnSpPr/>
          <p:nvPr/>
        </p:nvCxnSpPr>
        <p:spPr>
          <a:xfrm>
            <a:off x="1714054" y="3598998"/>
            <a:ext cx="6808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Imagen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202308"/>
            <a:ext cx="10079567" cy="397615"/>
          </a:xfrm>
          <a:prstGeom prst="rect">
            <a:avLst/>
          </a:prstGeom>
        </p:spPr>
      </p:pic>
      <p:sp>
        <p:nvSpPr>
          <p:cNvPr id="10" name="CuadroTexto 9"/>
          <p:cNvSpPr txBox="1"/>
          <p:nvPr/>
        </p:nvSpPr>
        <p:spPr>
          <a:xfrm>
            <a:off x="1223888" y="3598998"/>
            <a:ext cx="7416823" cy="838691"/>
          </a:xfrm>
          <a:prstGeom prst="rect">
            <a:avLst/>
          </a:prstGeom>
          <a:noFill/>
        </p:spPr>
        <p:txBody>
          <a:bodyPr wrap="square" rtlCol="0">
            <a:spAutoFit/>
          </a:bodyPr>
          <a:lstStyle/>
          <a:p>
            <a:pPr algn="ctr"/>
            <a:r>
              <a:rPr lang="es-PE" sz="4850" dirty="0">
                <a:latin typeface="Coolvetica Rg" panose="020B0603030602020004" pitchFamily="34" charset="0"/>
              </a:rPr>
              <a:t>3 </a:t>
            </a:r>
            <a:r>
              <a:rPr lang="es-PE" sz="4850" dirty="0" err="1">
                <a:latin typeface="Coolvetica Rg" panose="020B0603030602020004" pitchFamily="34" charset="0"/>
              </a:rPr>
              <a:t>days</a:t>
            </a:r>
            <a:r>
              <a:rPr lang="es-PE" sz="4850" dirty="0">
                <a:latin typeface="Coolvetica Rg" panose="020B0603030602020004" pitchFamily="34" charset="0"/>
              </a:rPr>
              <a:t> / 2 </a:t>
            </a:r>
            <a:r>
              <a:rPr lang="es-PE" sz="4850" dirty="0" err="1">
                <a:latin typeface="Coolvetica Rg" panose="020B0603030602020004" pitchFamily="34" charset="0"/>
              </a:rPr>
              <a:t>nights</a:t>
            </a:r>
            <a:r>
              <a:rPr lang="es-PE" sz="4850" dirty="0">
                <a:latin typeface="Coolvetica Rg" panose="020B0603030602020004" pitchFamily="34" charset="0"/>
              </a:rPr>
              <a:t> </a:t>
            </a:r>
            <a:r>
              <a:rPr lang="es-PE" sz="4850" dirty="0" err="1">
                <a:latin typeface="Coolvetica Rg" panose="020B0603030602020004" pitchFamily="34" charset="0"/>
              </a:rPr>
              <a:t>extension</a:t>
            </a:r>
            <a:endParaRPr lang="es-PE" sz="4850" dirty="0">
              <a:latin typeface="Coolvetica Rg" panose="020B0603030602020004" pitchFamily="34" charset="0"/>
            </a:endParaRPr>
          </a:p>
        </p:txBody>
      </p:sp>
    </p:spTree>
    <p:extLst>
      <p:ext uri="{BB962C8B-B14F-4D97-AF65-F5344CB8AC3E}">
        <p14:creationId xmlns:p14="http://schemas.microsoft.com/office/powerpoint/2010/main" val="8772561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PE"/>
          </a:p>
        </p:txBody>
      </p:sp>
      <p:sp>
        <p:nvSpPr>
          <p:cNvPr id="3" name="Marcador de contenido 2"/>
          <p:cNvSpPr>
            <a:spLocks noGrp="1"/>
          </p:cNvSpPr>
          <p:nvPr>
            <p:ph idx="1"/>
          </p:nvPr>
        </p:nvSpPr>
        <p:spPr/>
        <p:txBody>
          <a:bodyPr/>
          <a:lstStyle/>
          <a:p>
            <a:endParaRPr lang="es-PE"/>
          </a:p>
        </p:txBody>
      </p:sp>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872" y="-1"/>
            <a:ext cx="9986881" cy="7559675"/>
          </a:xfrm>
          <a:prstGeom prst="rect">
            <a:avLst/>
          </a:prstGeom>
        </p:spPr>
      </p:pic>
      <p:sp>
        <p:nvSpPr>
          <p:cNvPr id="6" name="Rectángulo 5"/>
          <p:cNvSpPr/>
          <p:nvPr/>
        </p:nvSpPr>
        <p:spPr>
          <a:xfrm>
            <a:off x="296471" y="4115822"/>
            <a:ext cx="3231907" cy="293987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9700">
              <a:solidFill>
                <a:srgbClr val="FFC000"/>
              </a:solidFill>
            </a:endParaRP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632" y="4350545"/>
            <a:ext cx="507927" cy="486313"/>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457" y="4917235"/>
            <a:ext cx="586277" cy="591681"/>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2281" y="5846537"/>
            <a:ext cx="491716" cy="497120"/>
          </a:xfrm>
          <a:prstGeom prst="rect">
            <a:avLst/>
          </a:prstGeom>
        </p:spPr>
      </p:pic>
      <p:sp>
        <p:nvSpPr>
          <p:cNvPr id="10" name="CuadroTexto 9"/>
          <p:cNvSpPr txBox="1"/>
          <p:nvPr/>
        </p:nvSpPr>
        <p:spPr>
          <a:xfrm>
            <a:off x="1025735" y="4429738"/>
            <a:ext cx="1928668" cy="550343"/>
          </a:xfrm>
          <a:prstGeom prst="rect">
            <a:avLst/>
          </a:prstGeom>
          <a:noFill/>
        </p:spPr>
        <p:txBody>
          <a:bodyPr wrap="square" rtlCol="0">
            <a:spAutoFit/>
          </a:bodyPr>
          <a:lstStyle/>
          <a:p>
            <a:r>
              <a:rPr lang="es-PE" sz="992" dirty="0" err="1">
                <a:latin typeface="Verdana" panose="020B0604030504040204" pitchFamily="34" charset="0"/>
                <a:ea typeface="Verdana" panose="020B0604030504040204" pitchFamily="34" charset="0"/>
                <a:cs typeface="Verdana" panose="020B0604030504040204" pitchFamily="34" charset="0"/>
              </a:rPr>
              <a:t>Altitude</a:t>
            </a:r>
            <a:r>
              <a:rPr lang="es-PE" sz="992" dirty="0">
                <a:latin typeface="Verdana" panose="020B0604030504040204" pitchFamily="34" charset="0"/>
                <a:ea typeface="Verdana" panose="020B0604030504040204" pitchFamily="34" charset="0"/>
                <a:cs typeface="Verdana" panose="020B0604030504040204" pitchFamily="34" charset="0"/>
              </a:rPr>
              <a:t>:</a:t>
            </a:r>
          </a:p>
          <a:p>
            <a:r>
              <a:rPr lang="es-PE" sz="992" dirty="0">
                <a:latin typeface="Verdana" panose="020B0604030504040204" pitchFamily="34" charset="0"/>
                <a:ea typeface="Verdana" panose="020B0604030504040204" pitchFamily="34" charset="0"/>
                <a:cs typeface="Verdana" panose="020B0604030504040204" pitchFamily="34" charset="0"/>
              </a:rPr>
              <a:t>2,355 </a:t>
            </a:r>
            <a:r>
              <a:rPr lang="es-PE" sz="992" dirty="0" err="1">
                <a:latin typeface="Verdana" panose="020B0604030504040204" pitchFamily="34" charset="0"/>
                <a:ea typeface="Verdana" panose="020B0604030504040204" pitchFamily="34" charset="0"/>
                <a:cs typeface="Verdana" panose="020B0604030504040204" pitchFamily="34" charset="0"/>
              </a:rPr>
              <a:t>m.a.s.l</a:t>
            </a:r>
            <a:r>
              <a:rPr lang="es-PE" sz="992" dirty="0">
                <a:latin typeface="Verdana" panose="020B0604030504040204" pitchFamily="34" charset="0"/>
                <a:ea typeface="Verdana" panose="020B0604030504040204" pitchFamily="34" charset="0"/>
                <a:cs typeface="Verdana" panose="020B0604030504040204" pitchFamily="34" charset="0"/>
              </a:rPr>
              <a:t> / 7,661 </a:t>
            </a:r>
            <a:r>
              <a:rPr lang="es-PE" sz="992" dirty="0" err="1">
                <a:latin typeface="Verdana" panose="020B0604030504040204" pitchFamily="34" charset="0"/>
                <a:ea typeface="Verdana" panose="020B0604030504040204" pitchFamily="34" charset="0"/>
                <a:cs typeface="Verdana" panose="020B0604030504040204" pitchFamily="34" charset="0"/>
              </a:rPr>
              <a:t>feet</a:t>
            </a:r>
            <a:endParaRPr lang="es-PE" sz="992" dirty="0">
              <a:latin typeface="Verdana" panose="020B0604030504040204" pitchFamily="34" charset="0"/>
              <a:ea typeface="Verdana" panose="020B0604030504040204" pitchFamily="34" charset="0"/>
              <a:cs typeface="Verdana" panose="020B0604030504040204" pitchFamily="34" charset="0"/>
            </a:endParaRPr>
          </a:p>
        </p:txBody>
      </p:sp>
      <p:sp>
        <p:nvSpPr>
          <p:cNvPr id="11" name="CuadroTexto 10"/>
          <p:cNvSpPr txBox="1"/>
          <p:nvPr/>
        </p:nvSpPr>
        <p:spPr>
          <a:xfrm>
            <a:off x="1037188" y="4999294"/>
            <a:ext cx="2274639" cy="703013"/>
          </a:xfrm>
          <a:prstGeom prst="rect">
            <a:avLst/>
          </a:prstGeom>
          <a:noFill/>
        </p:spPr>
        <p:txBody>
          <a:bodyPr wrap="square" rtlCol="0">
            <a:spAutoFit/>
          </a:bodyPr>
          <a:lstStyle/>
          <a:p>
            <a:r>
              <a:rPr lang="es-PE" sz="992" dirty="0" err="1">
                <a:latin typeface="Verdana" panose="020B0604030504040204" pitchFamily="34" charset="0"/>
                <a:ea typeface="Verdana" panose="020B0604030504040204" pitchFamily="34" charset="0"/>
                <a:cs typeface="Verdana" panose="020B0604030504040204" pitchFamily="34" charset="0"/>
              </a:rPr>
              <a:t>Climate</a:t>
            </a:r>
            <a:r>
              <a:rPr lang="es-PE" sz="992" dirty="0">
                <a:latin typeface="Verdana" panose="020B0604030504040204" pitchFamily="34" charset="0"/>
                <a:ea typeface="Verdana" panose="020B0604030504040204" pitchFamily="34" charset="0"/>
                <a:cs typeface="Verdana" panose="020B0604030504040204" pitchFamily="34" charset="0"/>
              </a:rPr>
              <a:t>:</a:t>
            </a:r>
          </a:p>
          <a:p>
            <a:r>
              <a:rPr lang="es-PE" sz="992" dirty="0" err="1">
                <a:latin typeface="Verdana" panose="020B0604030504040204" pitchFamily="34" charset="0"/>
                <a:ea typeface="Verdana" panose="020B0604030504040204" pitchFamily="34" charset="0"/>
                <a:cs typeface="Verdana" panose="020B0604030504040204" pitchFamily="34" charset="0"/>
              </a:rPr>
              <a:t>Cold</a:t>
            </a:r>
            <a:r>
              <a:rPr lang="es-PE" sz="992" dirty="0">
                <a:latin typeface="Verdana" panose="020B0604030504040204" pitchFamily="34" charset="0"/>
                <a:ea typeface="Verdana" panose="020B0604030504040204" pitchFamily="34" charset="0"/>
                <a:cs typeface="Verdana" panose="020B0604030504040204" pitchFamily="34" charset="0"/>
              </a:rPr>
              <a:t> and </a:t>
            </a:r>
            <a:r>
              <a:rPr lang="es-PE" sz="992" dirty="0" err="1">
                <a:latin typeface="Verdana" panose="020B0604030504040204" pitchFamily="34" charset="0"/>
                <a:ea typeface="Verdana" panose="020B0604030504040204" pitchFamily="34" charset="0"/>
                <a:cs typeface="Verdana" panose="020B0604030504040204" pitchFamily="34" charset="0"/>
              </a:rPr>
              <a:t>semi</a:t>
            </a:r>
            <a:r>
              <a:rPr lang="es-PE" sz="992" dirty="0">
                <a:latin typeface="Verdana" panose="020B0604030504040204" pitchFamily="34" charset="0"/>
                <a:ea typeface="Verdana" panose="020B0604030504040204" pitchFamily="34" charset="0"/>
                <a:cs typeface="Verdana" panose="020B0604030504040204" pitchFamily="34" charset="0"/>
              </a:rPr>
              <a:t> - </a:t>
            </a:r>
            <a:r>
              <a:rPr lang="es-PE" sz="992" dirty="0" err="1">
                <a:latin typeface="Verdana" panose="020B0604030504040204" pitchFamily="34" charset="0"/>
                <a:ea typeface="Verdana" panose="020B0604030504040204" pitchFamily="34" charset="0"/>
                <a:cs typeface="Verdana" panose="020B0604030504040204" pitchFamily="34" charset="0"/>
              </a:rPr>
              <a:t>dry</a:t>
            </a:r>
            <a:endParaRPr lang="es-PE" sz="992" dirty="0">
              <a:latin typeface="Verdana" panose="020B0604030504040204" pitchFamily="34" charset="0"/>
              <a:ea typeface="Verdana" panose="020B0604030504040204" pitchFamily="34" charset="0"/>
              <a:cs typeface="Verdana" panose="020B0604030504040204" pitchFamily="34" charset="0"/>
            </a:endParaRPr>
          </a:p>
          <a:p>
            <a:r>
              <a:rPr lang="es-PE" sz="992" dirty="0" err="1">
                <a:latin typeface="Verdana" panose="020B0604030504040204" pitchFamily="34" charset="0"/>
                <a:ea typeface="Verdana" panose="020B0604030504040204" pitchFamily="34" charset="0"/>
                <a:cs typeface="Verdana" panose="020B0604030504040204" pitchFamily="34" charset="0"/>
              </a:rPr>
              <a:t>Maximum</a:t>
            </a:r>
            <a:r>
              <a:rPr lang="es-PE" sz="992" dirty="0">
                <a:latin typeface="Verdana" panose="020B0604030504040204" pitchFamily="34" charset="0"/>
                <a:ea typeface="Verdana" panose="020B0604030504040204" pitchFamily="34" charset="0"/>
                <a:cs typeface="Verdana" panose="020B0604030504040204" pitchFamily="34" charset="0"/>
              </a:rPr>
              <a:t>: 58°F / 14°C</a:t>
            </a:r>
          </a:p>
          <a:p>
            <a:r>
              <a:rPr lang="es-PE" sz="992" dirty="0" err="1">
                <a:latin typeface="Verdana" panose="020B0604030504040204" pitchFamily="34" charset="0"/>
                <a:ea typeface="Verdana" panose="020B0604030504040204" pitchFamily="34" charset="0"/>
                <a:cs typeface="Verdana" panose="020B0604030504040204" pitchFamily="34" charset="0"/>
              </a:rPr>
              <a:t>Minimum</a:t>
            </a:r>
            <a:r>
              <a:rPr lang="es-PE" sz="992" dirty="0">
                <a:latin typeface="Verdana" panose="020B0604030504040204" pitchFamily="34" charset="0"/>
                <a:ea typeface="Verdana" panose="020B0604030504040204" pitchFamily="34" charset="0"/>
                <a:cs typeface="Verdana" panose="020B0604030504040204" pitchFamily="34" charset="0"/>
              </a:rPr>
              <a:t>: 37°F / 3°C</a:t>
            </a:r>
          </a:p>
        </p:txBody>
      </p:sp>
      <p:cxnSp>
        <p:nvCxnSpPr>
          <p:cNvPr id="12" name="Conector recto 11"/>
          <p:cNvCxnSpPr>
            <a:cxnSpLocks/>
          </p:cNvCxnSpPr>
          <p:nvPr/>
        </p:nvCxnSpPr>
        <p:spPr>
          <a:xfrm>
            <a:off x="511918" y="5795750"/>
            <a:ext cx="283319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986558" y="5885227"/>
            <a:ext cx="2457823" cy="1161023"/>
          </a:xfrm>
          <a:prstGeom prst="rect">
            <a:avLst/>
          </a:prstGeom>
          <a:noFill/>
        </p:spPr>
        <p:txBody>
          <a:bodyPr wrap="square" rtlCol="0">
            <a:spAutoFit/>
          </a:bodyPr>
          <a:lstStyle/>
          <a:p>
            <a:r>
              <a:rPr lang="es-PE" sz="992" dirty="0">
                <a:latin typeface="Verdana" panose="020B0604030504040204" pitchFamily="34" charset="0"/>
                <a:ea typeface="Verdana" panose="020B0604030504040204" pitchFamily="34" charset="0"/>
                <a:cs typeface="Verdana" panose="020B0604030504040204" pitchFamily="34" charset="0"/>
              </a:rPr>
              <a:t>Access </a:t>
            </a:r>
            <a:r>
              <a:rPr lang="es-PE" sz="992" dirty="0" err="1">
                <a:latin typeface="Verdana" panose="020B0604030504040204" pitchFamily="34" charset="0"/>
                <a:ea typeface="Verdana" panose="020B0604030504040204" pitchFamily="34" charset="0"/>
                <a:cs typeface="Verdana" panose="020B0604030504040204" pitchFamily="34" charset="0"/>
              </a:rPr>
              <a:t>Route</a:t>
            </a:r>
            <a:endParaRPr lang="es-PE" sz="992" dirty="0">
              <a:latin typeface="Verdana" panose="020B0604030504040204" pitchFamily="34" charset="0"/>
              <a:ea typeface="Verdana" panose="020B0604030504040204" pitchFamily="34" charset="0"/>
              <a:cs typeface="Verdana" panose="020B0604030504040204" pitchFamily="34" charset="0"/>
            </a:endParaRPr>
          </a:p>
          <a:p>
            <a:r>
              <a:rPr lang="es-PE" sz="992" dirty="0" err="1">
                <a:latin typeface="Verdana" panose="020B0604030504040204" pitchFamily="34" charset="0"/>
                <a:ea typeface="Verdana" panose="020B0604030504040204" pitchFamily="34" charset="0"/>
                <a:cs typeface="Verdana" panose="020B0604030504040204" pitchFamily="34" charset="0"/>
              </a:rPr>
              <a:t>By</a:t>
            </a:r>
            <a:r>
              <a:rPr lang="es-PE" sz="992" dirty="0">
                <a:latin typeface="Verdana" panose="020B0604030504040204" pitchFamily="34" charset="0"/>
                <a:ea typeface="Verdana" panose="020B0604030504040204" pitchFamily="34" charset="0"/>
                <a:cs typeface="Verdana" panose="020B0604030504040204" pitchFamily="34" charset="0"/>
              </a:rPr>
              <a:t> air: </a:t>
            </a:r>
          </a:p>
          <a:p>
            <a:r>
              <a:rPr lang="en-US" sz="992" dirty="0">
                <a:latin typeface="Verdana" panose="020B0604030504040204" pitchFamily="34" charset="0"/>
                <a:ea typeface="Verdana" panose="020B0604030504040204" pitchFamily="34" charset="0"/>
                <a:cs typeface="Verdana" panose="020B0604030504040204" pitchFamily="34" charset="0"/>
              </a:rPr>
              <a:t>Daily flights from</a:t>
            </a:r>
          </a:p>
          <a:p>
            <a:r>
              <a:rPr lang="en-US" sz="992" dirty="0">
                <a:latin typeface="Verdana" panose="020B0604030504040204" pitchFamily="34" charset="0"/>
                <a:ea typeface="Verdana" panose="020B0604030504040204" pitchFamily="34" charset="0"/>
                <a:cs typeface="Verdana" panose="020B0604030504040204" pitchFamily="34" charset="0"/>
              </a:rPr>
              <a:t>Lima to </a:t>
            </a:r>
            <a:r>
              <a:rPr lang="en-US" sz="992" dirty="0" err="1">
                <a:latin typeface="Verdana" panose="020B0604030504040204" pitchFamily="34" charset="0"/>
                <a:ea typeface="Verdana" panose="020B0604030504040204" pitchFamily="34" charset="0"/>
                <a:cs typeface="Verdana" panose="020B0604030504040204" pitchFamily="34" charset="0"/>
              </a:rPr>
              <a:t>Juliaca</a:t>
            </a:r>
            <a:r>
              <a:rPr lang="en-US" sz="992" dirty="0">
                <a:latin typeface="Verdana" panose="020B0604030504040204" pitchFamily="34" charset="0"/>
                <a:ea typeface="Verdana" panose="020B0604030504040204" pitchFamily="34" charset="0"/>
                <a:cs typeface="Verdana" panose="020B0604030504040204" pitchFamily="34" charset="0"/>
              </a:rPr>
              <a:t>  </a:t>
            </a:r>
            <a:r>
              <a:rPr lang="en-US" sz="772" dirty="0">
                <a:latin typeface="Verdana" panose="020B0604030504040204" pitchFamily="34" charset="0"/>
                <a:ea typeface="Verdana" panose="020B0604030504040204" pitchFamily="34" charset="0"/>
                <a:cs typeface="Verdana" panose="020B0604030504040204" pitchFamily="34" charset="0"/>
              </a:rPr>
              <a:t>(1 </a:t>
            </a:r>
            <a:r>
              <a:rPr lang="en-US" sz="772" dirty="0" err="1">
                <a:latin typeface="Verdana" panose="020B0604030504040204" pitchFamily="34" charset="0"/>
                <a:ea typeface="Verdana" panose="020B0604030504040204" pitchFamily="34" charset="0"/>
                <a:cs typeface="Verdana" panose="020B0604030504040204" pitchFamily="34" charset="0"/>
              </a:rPr>
              <a:t>hr</a:t>
            </a:r>
            <a:r>
              <a:rPr lang="en-US" sz="772" dirty="0">
                <a:latin typeface="Verdana" panose="020B0604030504040204" pitchFamily="34" charset="0"/>
                <a:ea typeface="Verdana" panose="020B0604030504040204" pitchFamily="34" charset="0"/>
                <a:cs typeface="Verdana" panose="020B0604030504040204" pitchFamily="34" charset="0"/>
              </a:rPr>
              <a:t> 40min)</a:t>
            </a:r>
          </a:p>
          <a:p>
            <a:r>
              <a:rPr lang="en-US" sz="992" dirty="0">
                <a:latin typeface="Verdana" panose="020B0604030504040204" pitchFamily="34" charset="0"/>
                <a:ea typeface="Verdana" panose="020B0604030504040204" pitchFamily="34" charset="0"/>
                <a:cs typeface="Verdana" panose="020B0604030504040204" pitchFamily="34" charset="0"/>
              </a:rPr>
              <a:t>Lima to Julia stopping at Cusco</a:t>
            </a:r>
          </a:p>
          <a:p>
            <a:r>
              <a:rPr lang="en-US" sz="882" dirty="0">
                <a:latin typeface="Verdana" panose="020B0604030504040204" pitchFamily="34" charset="0"/>
                <a:ea typeface="Verdana" panose="020B0604030504040204" pitchFamily="34" charset="0"/>
                <a:cs typeface="Verdana" panose="020B0604030504040204" pitchFamily="34" charset="0"/>
              </a:rPr>
              <a:t>(2 </a:t>
            </a:r>
            <a:r>
              <a:rPr lang="en-US" sz="882" dirty="0" err="1">
                <a:latin typeface="Verdana" panose="020B0604030504040204" pitchFamily="34" charset="0"/>
                <a:ea typeface="Verdana" panose="020B0604030504040204" pitchFamily="34" charset="0"/>
                <a:cs typeface="Verdana" panose="020B0604030504040204" pitchFamily="34" charset="0"/>
              </a:rPr>
              <a:t>hr</a:t>
            </a:r>
            <a:r>
              <a:rPr lang="en-US" sz="882" dirty="0">
                <a:latin typeface="Verdana" panose="020B0604030504040204" pitchFamily="34" charset="0"/>
                <a:ea typeface="Verdana" panose="020B0604030504040204" pitchFamily="34" charset="0"/>
                <a:cs typeface="Verdana" panose="020B0604030504040204" pitchFamily="34" charset="0"/>
              </a:rPr>
              <a:t> 40min)</a:t>
            </a:r>
          </a:p>
          <a:p>
            <a:endParaRPr lang="es-PE" sz="1102" dirty="0">
              <a:latin typeface="Verdana" panose="020B0604030504040204" pitchFamily="34" charset="0"/>
              <a:ea typeface="Verdana" panose="020B0604030504040204" pitchFamily="34" charset="0"/>
              <a:cs typeface="Verdana" panose="020B0604030504040204" pitchFamily="34" charset="0"/>
            </a:endParaRPr>
          </a:p>
        </p:txBody>
      </p:sp>
      <p:cxnSp>
        <p:nvCxnSpPr>
          <p:cNvPr id="14" name="Conector recto 13"/>
          <p:cNvCxnSpPr>
            <a:cxnSpLocks/>
          </p:cNvCxnSpPr>
          <p:nvPr/>
        </p:nvCxnSpPr>
        <p:spPr>
          <a:xfrm>
            <a:off x="478632" y="4927751"/>
            <a:ext cx="283319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521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7523" y="125758"/>
            <a:ext cx="8427893" cy="6900148"/>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148124"/>
            <a:ext cx="10079567" cy="411550"/>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46011" y="2099909"/>
            <a:ext cx="759265" cy="779423"/>
          </a:xfrm>
          <a:prstGeom prst="rect">
            <a:avLst/>
          </a:prstGeom>
        </p:spPr>
      </p:pic>
      <p:pic>
        <p:nvPicPr>
          <p:cNvPr id="9" name="Imagen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49369" y="3817859"/>
            <a:ext cx="752546" cy="765984"/>
          </a:xfrm>
          <a:prstGeom prst="rect">
            <a:avLst/>
          </a:prstGeom>
        </p:spPr>
      </p:pic>
      <p:pic>
        <p:nvPicPr>
          <p:cNvPr id="10" name="Imagen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68741" y="5258592"/>
            <a:ext cx="913805" cy="544251"/>
          </a:xfrm>
          <a:prstGeom prst="rect">
            <a:avLst/>
          </a:prstGeom>
        </p:spPr>
      </p:pic>
      <p:pic>
        <p:nvPicPr>
          <p:cNvPr id="11" name="Imagen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79606" y="753748"/>
            <a:ext cx="692073" cy="846613"/>
          </a:xfrm>
          <a:prstGeom prst="rect">
            <a:avLst/>
          </a:prstGeom>
        </p:spPr>
      </p:pic>
      <p:sp>
        <p:nvSpPr>
          <p:cNvPr id="12" name="CuadroTexto 11"/>
          <p:cNvSpPr txBox="1"/>
          <p:nvPr/>
        </p:nvSpPr>
        <p:spPr>
          <a:xfrm>
            <a:off x="8693348" y="1600362"/>
            <a:ext cx="1264589" cy="397673"/>
          </a:xfrm>
          <a:prstGeom prst="rect">
            <a:avLst/>
          </a:prstGeom>
          <a:noFill/>
        </p:spPr>
        <p:txBody>
          <a:bodyPr wrap="square" rtlCol="0">
            <a:spAutoFit/>
          </a:bodyPr>
          <a:lstStyle/>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Season</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All</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year</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round</a:t>
            </a:r>
          </a:p>
        </p:txBody>
      </p:sp>
      <p:sp>
        <p:nvSpPr>
          <p:cNvPr id="16" name="CuadroTexto 15"/>
          <p:cNvSpPr txBox="1"/>
          <p:nvPr/>
        </p:nvSpPr>
        <p:spPr>
          <a:xfrm>
            <a:off x="8693348" y="2952181"/>
            <a:ext cx="1264589" cy="1008353"/>
          </a:xfrm>
          <a:prstGeom prst="rect">
            <a:avLst/>
          </a:prstGeom>
          <a:noFill/>
        </p:spPr>
        <p:txBody>
          <a:bodyPr wrap="square" rtlCol="0">
            <a:spAutoFit/>
          </a:bodyPr>
          <a:lstStyle/>
          <a:p>
            <a:pPr algn="ct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Content:</a:t>
            </a:r>
          </a:p>
          <a:p>
            <a:pPr algn="ct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Living cultures, </a:t>
            </a:r>
          </a:p>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History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Archaeology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Nature</a:t>
            </a:r>
            <a:endPar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CuadroTexto 16"/>
          <p:cNvSpPr txBox="1"/>
          <p:nvPr/>
        </p:nvSpPr>
        <p:spPr>
          <a:xfrm>
            <a:off x="8693348" y="4576461"/>
            <a:ext cx="1264589" cy="397673"/>
          </a:xfrm>
          <a:prstGeom prst="rect">
            <a:avLst/>
          </a:prstGeom>
          <a:noFill/>
        </p:spPr>
        <p:txBody>
          <a:bodyPr wrap="square" rtlCol="0">
            <a:spAutoFit/>
          </a:bodyPr>
          <a:lstStyle/>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Recommended</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nights</a:t>
            </a:r>
            <a:endPar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CuadroTexto 17"/>
          <p:cNvSpPr txBox="1"/>
          <p:nvPr/>
        </p:nvSpPr>
        <p:spPr>
          <a:xfrm>
            <a:off x="8693348" y="5808613"/>
            <a:ext cx="1264589" cy="397673"/>
          </a:xfrm>
          <a:prstGeom prst="rect">
            <a:avLst/>
          </a:prstGeom>
          <a:noFill/>
        </p:spPr>
        <p:txBody>
          <a:bodyPr wrap="square" rtlCol="0">
            <a:spAutoFit/>
          </a:bodyPr>
          <a:lstStyle/>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Average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2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nights</a:t>
            </a:r>
            <a:endPar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979903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bustamante\Dropbox\New MT Peru Image Bank\Puno &amp; Lake Titicaca\Uros 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4464" y="124827"/>
            <a:ext cx="9801238" cy="694614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Uros</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Floating Island</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774045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44463" y="124828"/>
            <a:ext cx="9791700" cy="6968122"/>
          </a:xfrm>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Uros</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Floating Island</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18003696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461" y="-251990"/>
            <a:ext cx="10751538" cy="8063653"/>
          </a:xfrm>
          <a:prstGeom prst="rect">
            <a:avLst/>
          </a:prstGeom>
        </p:spPr>
      </p:pic>
    </p:spTree>
    <p:extLst>
      <p:ext uri="{BB962C8B-B14F-4D97-AF65-F5344CB8AC3E}">
        <p14:creationId xmlns:p14="http://schemas.microsoft.com/office/powerpoint/2010/main" val="13986171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Taquile</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Island</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12" name="Picture 2" descr="C:\Users\cbustamante\Dropbox\New MT Peru Image Bank\Puno &amp; Lake Titicaca\Taquile 4.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3" y="102477"/>
            <a:ext cx="9791700" cy="6990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7323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www.cultura.gob.pe/sites/default/files/direccionregiona/puno/016910300_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4464" y="107951"/>
            <a:ext cx="97917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Taquile</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Island</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15078703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24.media.tumblr.com/tumblr_m4g99q21QQ1qb899go1_50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4464" y="107951"/>
            <a:ext cx="9791699"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Amantani</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Island</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28974796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Sillustani</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Tombs</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2" descr="C:\Users\cbustamante\Dropbox\New MT Peru Image Bank\Puno &amp; Lake Titicaca\Sillustani 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07951"/>
            <a:ext cx="9791700"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176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Umayo</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Lake</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7" name="Picture 2" descr="https://scontent.fgru3-2.fna.fbcdn.net/v/t1.0-9/12729011_10208713570023545_3070119837104890898_n.jpg?oh=97f6726a9eb69eedb23c2135939255f6&amp;oe=5872DD4C"/>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5291" y="105349"/>
            <a:ext cx="9780872" cy="6987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09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44463" y="107950"/>
            <a:ext cx="9791700" cy="73442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ctángulo 3"/>
          <p:cNvSpPr/>
          <p:nvPr/>
        </p:nvSpPr>
        <p:spPr>
          <a:xfrm>
            <a:off x="3168104" y="1043533"/>
            <a:ext cx="4083169" cy="646331"/>
          </a:xfrm>
          <a:prstGeom prst="rect">
            <a:avLst/>
          </a:prstGeom>
        </p:spPr>
        <p:txBody>
          <a:bodyPr wrap="none">
            <a:spAutoFit/>
          </a:bodyPr>
          <a:lstStyle/>
          <a:p>
            <a:pPr algn="ctr" defTabSz="914400"/>
            <a:r>
              <a:rPr lang="en-US" sz="1800" b="1" dirty="0">
                <a:solidFill>
                  <a:schemeClr val="bg1"/>
                </a:solidFill>
                <a:latin typeface="Verdana" panose="020B0604030504040204" pitchFamily="34" charset="0"/>
                <a:ea typeface="Verdana" panose="020B0604030504040204" pitchFamily="34" charset="0"/>
                <a:cs typeface="Verdana" panose="020B0604030504040204" pitchFamily="34" charset="0"/>
              </a:rPr>
              <a:t>2 NIGHT  EXTENSION SAMPLE</a:t>
            </a:r>
          </a:p>
          <a:p>
            <a:pPr algn="ctr" defTabSz="914400"/>
            <a:r>
              <a:rPr lang="en-US" sz="1800" b="1" dirty="0">
                <a:solidFill>
                  <a:schemeClr val="bg1"/>
                </a:solidFill>
                <a:latin typeface="Verdana" panose="020B0604030504040204" pitchFamily="34" charset="0"/>
                <a:ea typeface="Verdana" panose="020B0604030504040204" pitchFamily="34" charset="0"/>
                <a:cs typeface="Verdana" panose="020B0604030504040204" pitchFamily="34" charset="0"/>
              </a:rPr>
              <a:t>Cusco / Puno</a:t>
            </a:r>
          </a:p>
        </p:txBody>
      </p:sp>
      <p:sp>
        <p:nvSpPr>
          <p:cNvPr id="5" name="Rectángulo 4"/>
          <p:cNvSpPr/>
          <p:nvPr/>
        </p:nvSpPr>
        <p:spPr>
          <a:xfrm>
            <a:off x="762000" y="2408634"/>
            <a:ext cx="7620000" cy="3077766"/>
          </a:xfrm>
          <a:prstGeom prst="rect">
            <a:avLst/>
          </a:prstGeom>
        </p:spPr>
        <p:txBody>
          <a:bodyPr wrap="square">
            <a:spAutoFit/>
          </a:bodyPr>
          <a:lstStyle/>
          <a:p>
            <a:pPr algn="just">
              <a:spcAft>
                <a:spcPts val="0"/>
              </a:spcAft>
            </a:pPr>
            <a:r>
              <a:rPr lang="en-US" sz="1200" b="0" dirty="0">
                <a:latin typeface="Verdana" panose="020B0604030504040204" pitchFamily="34" charset="0"/>
                <a:ea typeface="Calibri" panose="020F0502020204030204" pitchFamily="34" charset="0"/>
                <a:cs typeface="Times New Roman" panose="02020603050405020304" pitchFamily="18" charset="0"/>
              </a:rPr>
              <a:t>Day 01 - Cusco / Puno					(-/-/-)</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a:spcAft>
                <a:spcPts val="0"/>
              </a:spcAft>
              <a:buFont typeface="Arial" panose="020B0604020202020204" pitchFamily="34" charset="0"/>
              <a:buChar char="•"/>
            </a:pPr>
            <a:r>
              <a:rPr lang="en-US" sz="1200" b="0" dirty="0">
                <a:latin typeface="Verdana" panose="020B0604030504040204" pitchFamily="34" charset="0"/>
                <a:ea typeface="Calibri" panose="020F0502020204030204" pitchFamily="34" charset="0"/>
                <a:cs typeface="Times New Roman" panose="02020603050405020304" pitchFamily="18" charset="0"/>
              </a:rPr>
              <a:t>Transfer </a:t>
            </a:r>
            <a:r>
              <a:rPr lang="en-US" sz="1200" b="0" dirty="0" err="1">
                <a:latin typeface="Verdana" panose="020B0604030504040204" pitchFamily="34" charset="0"/>
                <a:ea typeface="Calibri" panose="020F0502020204030204" pitchFamily="34" charset="0"/>
                <a:cs typeface="Times New Roman" panose="02020603050405020304" pitchFamily="18" charset="0"/>
              </a:rPr>
              <a:t>Juliaca</a:t>
            </a:r>
            <a:r>
              <a:rPr lang="en-US" sz="1200" b="0" dirty="0">
                <a:latin typeface="Verdana" panose="020B0604030504040204" pitchFamily="34" charset="0"/>
                <a:ea typeface="Calibri" panose="020F0502020204030204" pitchFamily="34" charset="0"/>
                <a:cs typeface="Times New Roman" panose="02020603050405020304" pitchFamily="18" charset="0"/>
              </a:rPr>
              <a:t> Airport, Puno Bus Station, Puno Train Station / Hotel (private English speaking guide)</a:t>
            </a:r>
          </a:p>
          <a:p>
            <a:pPr lvl="0" algn="just">
              <a:spcAft>
                <a:spcPts val="0"/>
              </a:spcAft>
            </a:pPr>
            <a:r>
              <a:rPr lang="en-US" sz="1200" b="0" dirty="0">
                <a:latin typeface="Verdana" panose="020B0604030504040204" pitchFamily="34" charset="0"/>
                <a:ea typeface="Calibri" panose="020F0502020204030204" pitchFamily="34" charset="0"/>
                <a:cs typeface="Times New Roman" panose="02020603050405020304" pitchFamily="18" charset="0"/>
              </a:rPr>
              <a:t>   OR</a:t>
            </a:r>
          </a:p>
          <a:p>
            <a:pPr marL="171450" lvl="0" indent="-171450" algn="just">
              <a:spcAft>
                <a:spcPts val="0"/>
              </a:spcAft>
              <a:buFont typeface="Arial" panose="020B0604020202020204" pitchFamily="34" charset="0"/>
              <a:buChar char="•"/>
            </a:pPr>
            <a:r>
              <a:rPr lang="en-US" sz="1200" b="0" dirty="0">
                <a:latin typeface="Verdana" panose="020B0604030504040204" pitchFamily="34" charset="0"/>
                <a:ea typeface="Calibri" panose="020F0502020204030204" pitchFamily="34" charset="0"/>
                <a:cs typeface="Times New Roman" panose="02020603050405020304" pitchFamily="18" charset="0"/>
              </a:rPr>
              <a:t>Private transportation &amp; private guide Cusco / Puno including lunch &amp; </a:t>
            </a:r>
            <a:r>
              <a:rPr lang="en-US" sz="1200" b="0" dirty="0" err="1">
                <a:latin typeface="Verdana" panose="020B0604030504040204" pitchFamily="34" charset="0"/>
                <a:ea typeface="Calibri" panose="020F0502020204030204" pitchFamily="34" charset="0"/>
                <a:cs typeface="Times New Roman" panose="02020603050405020304" pitchFamily="18" charset="0"/>
              </a:rPr>
              <a:t>en</a:t>
            </a:r>
            <a:r>
              <a:rPr lang="en-US" sz="1200" b="0" dirty="0">
                <a:latin typeface="Verdana" panose="020B0604030504040204" pitchFamily="34" charset="0"/>
                <a:ea typeface="Calibri" panose="020F0502020204030204" pitchFamily="34" charset="0"/>
                <a:cs typeface="Times New Roman" panose="02020603050405020304" pitchFamily="18" charset="0"/>
              </a:rPr>
              <a:t> route stops (English speaking guide)</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a:spcAft>
                <a:spcPts val="0"/>
              </a:spcAft>
              <a:buFont typeface="Arial" panose="020B0604020202020204" pitchFamily="34" charset="0"/>
              <a:buChar char="•"/>
            </a:pPr>
            <a:r>
              <a:rPr lang="en-US" sz="1200" b="0" dirty="0">
                <a:latin typeface="Verdana" panose="020B0604030504040204" pitchFamily="34" charset="0"/>
                <a:ea typeface="Calibri" panose="020F0502020204030204" pitchFamily="34" charset="0"/>
                <a:cs typeface="Times New Roman" panose="02020603050405020304" pitchFamily="18" charset="0"/>
              </a:rPr>
              <a:t>Overnight in Puno</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1200" b="0" dirty="0">
                <a:latin typeface="Verdana" panose="020B0604030504040204" pitchFamily="34" charset="0"/>
                <a:ea typeface="Calibri" panose="020F0502020204030204" pitchFamily="34" charset="0"/>
                <a:cs typeface="Times New Roman" panose="02020603050405020304" pitchFamily="18" charset="0"/>
              </a:rPr>
              <a:t> </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1200" b="0" dirty="0">
                <a:latin typeface="Verdana" panose="020B0604030504040204" pitchFamily="34" charset="0"/>
                <a:ea typeface="Calibri" panose="020F0502020204030204" pitchFamily="34" charset="0"/>
                <a:cs typeface="Times New Roman" panose="02020603050405020304" pitchFamily="18" charset="0"/>
              </a:rPr>
              <a:t>Day 02 - Puno						(B/L/-)</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a:spcAft>
                <a:spcPts val="0"/>
              </a:spcAft>
              <a:buFont typeface="Arial" panose="020B0604020202020204" pitchFamily="34" charset="0"/>
              <a:buChar char="•"/>
            </a:pPr>
            <a:r>
              <a:rPr lang="en-US" sz="1200" b="0" dirty="0">
                <a:latin typeface="Verdana" panose="020B0604030504040204" pitchFamily="34" charset="0"/>
                <a:ea typeface="Calibri" panose="020F0502020204030204" pitchFamily="34" charset="0"/>
                <a:cs typeface="Times New Roman" panose="02020603050405020304" pitchFamily="18" charset="0"/>
              </a:rPr>
              <a:t>Full day </a:t>
            </a:r>
            <a:r>
              <a:rPr lang="en-US" sz="1200" b="0" dirty="0" err="1">
                <a:latin typeface="Verdana" panose="020B0604030504040204" pitchFamily="34" charset="0"/>
                <a:ea typeface="Calibri" panose="020F0502020204030204" pitchFamily="34" charset="0"/>
                <a:cs typeface="Times New Roman" panose="02020603050405020304" pitchFamily="18" charset="0"/>
              </a:rPr>
              <a:t>Uros</a:t>
            </a:r>
            <a:r>
              <a:rPr lang="en-US" sz="1200" b="0" dirty="0">
                <a:latin typeface="Verdana" panose="020B0604030504040204" pitchFamily="34" charset="0"/>
                <a:ea typeface="Calibri" panose="020F0502020204030204" pitchFamily="34" charset="0"/>
                <a:cs typeface="Times New Roman" panose="02020603050405020304" pitchFamily="18" charset="0"/>
              </a:rPr>
              <a:t> &amp; </a:t>
            </a:r>
            <a:r>
              <a:rPr lang="en-US" sz="1200" b="0" dirty="0" err="1">
                <a:latin typeface="Verdana" panose="020B0604030504040204" pitchFamily="34" charset="0"/>
                <a:ea typeface="Calibri" panose="020F0502020204030204" pitchFamily="34" charset="0"/>
                <a:cs typeface="Times New Roman" panose="02020603050405020304" pitchFamily="18" charset="0"/>
              </a:rPr>
              <a:t>Taquile</a:t>
            </a:r>
            <a:r>
              <a:rPr lang="en-US" sz="1200" b="0" dirty="0">
                <a:latin typeface="Verdana" panose="020B0604030504040204" pitchFamily="34" charset="0"/>
                <a:ea typeface="Calibri" panose="020F0502020204030204" pitchFamily="34" charset="0"/>
                <a:cs typeface="Times New Roman" panose="02020603050405020304" pitchFamily="18" charset="0"/>
              </a:rPr>
              <a:t> Islands including lunch (private English speaking guide)</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marL="171450" lvl="0" indent="-171450" algn="just">
              <a:spcAft>
                <a:spcPts val="0"/>
              </a:spcAft>
              <a:buFont typeface="Arial" panose="020B0604020202020204" pitchFamily="34" charset="0"/>
              <a:buChar char="•"/>
            </a:pPr>
            <a:r>
              <a:rPr lang="en-US" sz="1200" b="0" dirty="0">
                <a:latin typeface="Verdana" panose="020B0604030504040204" pitchFamily="34" charset="0"/>
                <a:ea typeface="Calibri" panose="020F0502020204030204" pitchFamily="34" charset="0"/>
                <a:cs typeface="Times New Roman" panose="02020603050405020304" pitchFamily="18" charset="0"/>
              </a:rPr>
              <a:t>Overnight in Puno</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1200" b="0" dirty="0">
                <a:latin typeface="Verdana" panose="020B0604030504040204" pitchFamily="34" charset="0"/>
                <a:ea typeface="Calibri" panose="020F0502020204030204" pitchFamily="34" charset="0"/>
                <a:cs typeface="Times New Roman" panose="02020603050405020304" pitchFamily="18" charset="0"/>
              </a:rPr>
              <a:t> </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1200" b="0" dirty="0">
                <a:latin typeface="Verdana" panose="020B0604030504040204" pitchFamily="34" charset="0"/>
                <a:ea typeface="Calibri" panose="020F0502020204030204" pitchFamily="34" charset="0"/>
                <a:cs typeface="Times New Roman" panose="02020603050405020304" pitchFamily="18" charset="0"/>
              </a:rPr>
              <a:t>Day 03 - Puno / …						(B/-/-)</a:t>
            </a:r>
            <a:endParaRPr lang="en-US" sz="1200" b="0" dirty="0">
              <a:latin typeface="Calibri" panose="020F0502020204030204" pitchFamily="34" charset="0"/>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en-US" sz="1200" b="0" dirty="0">
                <a:latin typeface="Verdana" panose="020B0604030504040204" pitchFamily="34" charset="0"/>
                <a:ea typeface="Calibri" panose="020F0502020204030204" pitchFamily="34" charset="0"/>
                <a:cs typeface="Times New Roman" panose="02020603050405020304" pitchFamily="18" charset="0"/>
              </a:rPr>
              <a:t>Transfer Hotel / </a:t>
            </a:r>
            <a:r>
              <a:rPr lang="en-US" sz="1200" b="0" dirty="0" err="1">
                <a:latin typeface="Verdana" panose="020B0604030504040204" pitchFamily="34" charset="0"/>
                <a:ea typeface="Calibri" panose="020F0502020204030204" pitchFamily="34" charset="0"/>
                <a:cs typeface="Times New Roman" panose="02020603050405020304" pitchFamily="18" charset="0"/>
              </a:rPr>
              <a:t>Juliaca</a:t>
            </a:r>
            <a:r>
              <a:rPr lang="en-US" sz="1200" b="0" dirty="0">
                <a:latin typeface="Verdana" panose="020B0604030504040204" pitchFamily="34" charset="0"/>
                <a:ea typeface="Calibri" panose="020F0502020204030204" pitchFamily="34" charset="0"/>
                <a:cs typeface="Times New Roman" panose="02020603050405020304" pitchFamily="18" charset="0"/>
              </a:rPr>
              <a:t> Airport including </a:t>
            </a:r>
            <a:r>
              <a:rPr lang="en-GB" sz="1200" b="0" dirty="0" err="1">
                <a:latin typeface="Verdana" panose="020B0604030504040204" pitchFamily="34" charset="0"/>
                <a:ea typeface="Calibri" panose="020F0502020204030204" pitchFamily="34" charset="0"/>
                <a:cs typeface="Times New Roman" panose="02020603050405020304" pitchFamily="18" charset="0"/>
              </a:rPr>
              <a:t>Sillustani</a:t>
            </a:r>
            <a:r>
              <a:rPr lang="en-GB" sz="1200" b="0" dirty="0">
                <a:latin typeface="Verdana" panose="020B0604030504040204" pitchFamily="34" charset="0"/>
                <a:ea typeface="Calibri" panose="020F0502020204030204" pitchFamily="34" charset="0"/>
                <a:cs typeface="Times New Roman" panose="02020603050405020304" pitchFamily="18" charset="0"/>
              </a:rPr>
              <a:t> Tombs </a:t>
            </a:r>
            <a:r>
              <a:rPr lang="en-GB" sz="1200" b="0" dirty="0" err="1">
                <a:latin typeface="Verdana" panose="020B0604030504040204" pitchFamily="34" charset="0"/>
                <a:ea typeface="Calibri" panose="020F0502020204030204" pitchFamily="34" charset="0"/>
                <a:cs typeface="Times New Roman" panose="02020603050405020304" pitchFamily="18" charset="0"/>
              </a:rPr>
              <a:t>en</a:t>
            </a:r>
            <a:r>
              <a:rPr lang="en-GB" sz="1200" b="0" dirty="0">
                <a:latin typeface="Verdana" panose="020B0604030504040204" pitchFamily="34" charset="0"/>
                <a:ea typeface="Calibri" panose="020F0502020204030204" pitchFamily="34" charset="0"/>
                <a:cs typeface="Times New Roman" panose="02020603050405020304" pitchFamily="18" charset="0"/>
              </a:rPr>
              <a:t> route (private English speaking guide)</a:t>
            </a:r>
          </a:p>
          <a:p>
            <a:pPr algn="just"/>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81981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 y="7202308"/>
            <a:ext cx="10079567" cy="397615"/>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7977" y="128478"/>
            <a:ext cx="9799819" cy="6895253"/>
          </a:xfrm>
          <a:prstGeom prst="rect">
            <a:avLst/>
          </a:prstGeom>
        </p:spPr>
      </p:pic>
      <p:sp>
        <p:nvSpPr>
          <p:cNvPr id="2" name="CuadroTexto 1"/>
          <p:cNvSpPr txBox="1"/>
          <p:nvPr/>
        </p:nvSpPr>
        <p:spPr>
          <a:xfrm>
            <a:off x="1009086" y="2492408"/>
            <a:ext cx="8008672" cy="1008289"/>
          </a:xfrm>
          <a:prstGeom prst="rect">
            <a:avLst/>
          </a:prstGeom>
          <a:noFill/>
        </p:spPr>
        <p:txBody>
          <a:bodyPr wrap="square" rtlCol="0">
            <a:spAutoFit/>
          </a:bodyPr>
          <a:lstStyle/>
          <a:p>
            <a:r>
              <a:rPr lang="es-PE" sz="5952" dirty="0">
                <a:solidFill>
                  <a:srgbClr val="FAA306"/>
                </a:solidFill>
                <a:latin typeface="Coolvetica Rg" panose="020B0603030602020004" pitchFamily="34" charset="0"/>
              </a:rPr>
              <a:t>Arequipa &amp; Colca </a:t>
            </a:r>
            <a:r>
              <a:rPr lang="es-PE" sz="5952" dirty="0" err="1">
                <a:solidFill>
                  <a:srgbClr val="FAA306"/>
                </a:solidFill>
                <a:latin typeface="Coolvetica Rg" panose="020B0603030602020004" pitchFamily="34" charset="0"/>
              </a:rPr>
              <a:t>Canyon</a:t>
            </a:r>
            <a:endParaRPr lang="es-PE" sz="5952" dirty="0">
              <a:solidFill>
                <a:srgbClr val="FAA306"/>
              </a:solidFill>
              <a:latin typeface="Coolvetica Rg" panose="020B0603030602020004" pitchFamily="34" charset="0"/>
            </a:endParaRPr>
          </a:p>
        </p:txBody>
      </p:sp>
      <p:cxnSp>
        <p:nvCxnSpPr>
          <p:cNvPr id="8" name="Conector recto 7"/>
          <p:cNvCxnSpPr/>
          <p:nvPr/>
        </p:nvCxnSpPr>
        <p:spPr>
          <a:xfrm>
            <a:off x="1714054" y="3598998"/>
            <a:ext cx="6808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a:off x="1223888" y="3598998"/>
            <a:ext cx="7793869" cy="838691"/>
          </a:xfrm>
          <a:prstGeom prst="rect">
            <a:avLst/>
          </a:prstGeom>
          <a:noFill/>
        </p:spPr>
        <p:txBody>
          <a:bodyPr wrap="square" rtlCol="0">
            <a:spAutoFit/>
          </a:bodyPr>
          <a:lstStyle/>
          <a:p>
            <a:pPr algn="ctr"/>
            <a:r>
              <a:rPr lang="es-PE" sz="4850" dirty="0">
                <a:latin typeface="Coolvetica Rg" panose="020B0603030602020004" pitchFamily="34" charset="0"/>
              </a:rPr>
              <a:t>4 </a:t>
            </a:r>
            <a:r>
              <a:rPr lang="es-PE" sz="4850" dirty="0" err="1">
                <a:latin typeface="Coolvetica Rg" panose="020B0603030602020004" pitchFamily="34" charset="0"/>
              </a:rPr>
              <a:t>days</a:t>
            </a:r>
            <a:r>
              <a:rPr lang="es-PE" sz="4850" dirty="0">
                <a:latin typeface="Coolvetica Rg" panose="020B0603030602020004" pitchFamily="34" charset="0"/>
              </a:rPr>
              <a:t> / 3 </a:t>
            </a:r>
            <a:r>
              <a:rPr lang="es-PE" sz="4850" dirty="0" err="1">
                <a:latin typeface="Coolvetica Rg" panose="020B0603030602020004" pitchFamily="34" charset="0"/>
              </a:rPr>
              <a:t>nights</a:t>
            </a:r>
            <a:r>
              <a:rPr lang="es-PE" sz="4850" dirty="0">
                <a:latin typeface="Coolvetica Rg" panose="020B0603030602020004" pitchFamily="34" charset="0"/>
              </a:rPr>
              <a:t> </a:t>
            </a:r>
            <a:r>
              <a:rPr lang="es-PE" sz="4850" dirty="0" err="1">
                <a:latin typeface="Coolvetica Rg" panose="020B0603030602020004" pitchFamily="34" charset="0"/>
              </a:rPr>
              <a:t>extension</a:t>
            </a:r>
            <a:endParaRPr lang="es-PE" sz="4850" dirty="0">
              <a:latin typeface="Coolvetica Rg" panose="020B0603030602020004" pitchFamily="34" charset="0"/>
            </a:endParaRPr>
          </a:p>
        </p:txBody>
      </p:sp>
    </p:spTree>
    <p:extLst>
      <p:ext uri="{BB962C8B-B14F-4D97-AF65-F5344CB8AC3E}">
        <p14:creationId xmlns:p14="http://schemas.microsoft.com/office/powerpoint/2010/main" val="1247690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033" y="-1"/>
            <a:ext cx="9995570" cy="7559675"/>
          </a:xfrm>
          <a:prstGeom prst="rect">
            <a:avLst/>
          </a:prstGeom>
        </p:spPr>
      </p:pic>
      <p:sp>
        <p:nvSpPr>
          <p:cNvPr id="10" name="Rectángulo 9"/>
          <p:cNvSpPr/>
          <p:nvPr/>
        </p:nvSpPr>
        <p:spPr>
          <a:xfrm>
            <a:off x="296471" y="4031826"/>
            <a:ext cx="3231907" cy="300287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9700">
              <a:solidFill>
                <a:srgbClr val="FFC000"/>
              </a:solidFill>
            </a:endParaRPr>
          </a:p>
        </p:txBody>
      </p:sp>
      <p:pic>
        <p:nvPicPr>
          <p:cNvPr id="11" name="Imagen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632" y="4266548"/>
            <a:ext cx="507927" cy="486313"/>
          </a:xfrm>
          <a:prstGeom prst="rect">
            <a:avLst/>
          </a:prstGeom>
        </p:spPr>
      </p:pic>
      <p:pic>
        <p:nvPicPr>
          <p:cNvPr id="12" name="Imagen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457" y="5071331"/>
            <a:ext cx="586277" cy="591681"/>
          </a:xfrm>
          <a:prstGeom prst="rect">
            <a:avLst/>
          </a:prstGeom>
        </p:spPr>
      </p:pic>
      <p:pic>
        <p:nvPicPr>
          <p:cNvPr id="13" name="Imagen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281" y="6205228"/>
            <a:ext cx="491716" cy="497120"/>
          </a:xfrm>
          <a:prstGeom prst="rect">
            <a:avLst/>
          </a:prstGeom>
        </p:spPr>
      </p:pic>
      <p:sp>
        <p:nvSpPr>
          <p:cNvPr id="14" name="CuadroTexto 13"/>
          <p:cNvSpPr txBox="1"/>
          <p:nvPr/>
        </p:nvSpPr>
        <p:spPr>
          <a:xfrm>
            <a:off x="1025735" y="4345742"/>
            <a:ext cx="1928668" cy="550343"/>
          </a:xfrm>
          <a:prstGeom prst="rect">
            <a:avLst/>
          </a:prstGeom>
          <a:noFill/>
        </p:spPr>
        <p:txBody>
          <a:bodyPr wrap="square" rtlCol="0">
            <a:spAutoFit/>
          </a:bodyPr>
          <a:lstStyle/>
          <a:p>
            <a:r>
              <a:rPr lang="es-PE" sz="992" dirty="0" err="1">
                <a:latin typeface="Verdana" panose="020B0604030504040204" pitchFamily="34" charset="0"/>
                <a:ea typeface="Verdana" panose="020B0604030504040204" pitchFamily="34" charset="0"/>
                <a:cs typeface="Verdana" panose="020B0604030504040204" pitchFamily="34" charset="0"/>
              </a:rPr>
              <a:t>Altitude</a:t>
            </a:r>
            <a:r>
              <a:rPr lang="es-PE" sz="992" dirty="0">
                <a:latin typeface="Verdana" panose="020B0604030504040204" pitchFamily="34" charset="0"/>
                <a:ea typeface="Verdana" panose="020B0604030504040204" pitchFamily="34" charset="0"/>
                <a:cs typeface="Verdana" panose="020B0604030504040204" pitchFamily="34" charset="0"/>
              </a:rPr>
              <a:t>:</a:t>
            </a:r>
          </a:p>
          <a:p>
            <a:r>
              <a:rPr lang="es-PE" sz="992" dirty="0">
                <a:latin typeface="Verdana" panose="020B0604030504040204" pitchFamily="34" charset="0"/>
                <a:ea typeface="Verdana" panose="020B0604030504040204" pitchFamily="34" charset="0"/>
                <a:cs typeface="Verdana" panose="020B0604030504040204" pitchFamily="34" charset="0"/>
              </a:rPr>
              <a:t>2,355 </a:t>
            </a:r>
            <a:r>
              <a:rPr lang="es-PE" sz="992" dirty="0" err="1">
                <a:latin typeface="Verdana" panose="020B0604030504040204" pitchFamily="34" charset="0"/>
                <a:ea typeface="Verdana" panose="020B0604030504040204" pitchFamily="34" charset="0"/>
                <a:cs typeface="Verdana" panose="020B0604030504040204" pitchFamily="34" charset="0"/>
              </a:rPr>
              <a:t>m.a.s.l</a:t>
            </a:r>
            <a:r>
              <a:rPr lang="es-PE" sz="992" dirty="0">
                <a:latin typeface="Verdana" panose="020B0604030504040204" pitchFamily="34" charset="0"/>
                <a:ea typeface="Verdana" panose="020B0604030504040204" pitchFamily="34" charset="0"/>
                <a:cs typeface="Verdana" panose="020B0604030504040204" pitchFamily="34" charset="0"/>
              </a:rPr>
              <a:t> / 7,661 </a:t>
            </a:r>
            <a:r>
              <a:rPr lang="es-PE" sz="992" dirty="0" err="1">
                <a:latin typeface="Verdana" panose="020B0604030504040204" pitchFamily="34" charset="0"/>
                <a:ea typeface="Verdana" panose="020B0604030504040204" pitchFamily="34" charset="0"/>
                <a:cs typeface="Verdana" panose="020B0604030504040204" pitchFamily="34" charset="0"/>
              </a:rPr>
              <a:t>feet</a:t>
            </a:r>
            <a:endParaRPr lang="es-PE" sz="992" dirty="0">
              <a:latin typeface="Verdana" panose="020B0604030504040204" pitchFamily="34" charset="0"/>
              <a:ea typeface="Verdana" panose="020B0604030504040204" pitchFamily="34" charset="0"/>
              <a:cs typeface="Verdana" panose="020B0604030504040204" pitchFamily="34" charset="0"/>
            </a:endParaRPr>
          </a:p>
        </p:txBody>
      </p:sp>
      <p:sp>
        <p:nvSpPr>
          <p:cNvPr id="15" name="CuadroTexto 14"/>
          <p:cNvSpPr txBox="1"/>
          <p:nvPr/>
        </p:nvSpPr>
        <p:spPr>
          <a:xfrm>
            <a:off x="1037188" y="5153390"/>
            <a:ext cx="2274639" cy="703013"/>
          </a:xfrm>
          <a:prstGeom prst="rect">
            <a:avLst/>
          </a:prstGeom>
          <a:noFill/>
        </p:spPr>
        <p:txBody>
          <a:bodyPr wrap="square" rtlCol="0">
            <a:spAutoFit/>
          </a:bodyPr>
          <a:lstStyle/>
          <a:p>
            <a:r>
              <a:rPr lang="es-PE" sz="992" dirty="0" err="1">
                <a:latin typeface="Verdana" panose="020B0604030504040204" pitchFamily="34" charset="0"/>
                <a:ea typeface="Verdana" panose="020B0604030504040204" pitchFamily="34" charset="0"/>
                <a:cs typeface="Verdana" panose="020B0604030504040204" pitchFamily="34" charset="0"/>
              </a:rPr>
              <a:t>Climate</a:t>
            </a:r>
            <a:r>
              <a:rPr lang="es-PE" sz="992" dirty="0">
                <a:latin typeface="Verdana" panose="020B0604030504040204" pitchFamily="34" charset="0"/>
                <a:ea typeface="Verdana" panose="020B0604030504040204" pitchFamily="34" charset="0"/>
                <a:cs typeface="Verdana" panose="020B0604030504040204" pitchFamily="34" charset="0"/>
              </a:rPr>
              <a:t>:</a:t>
            </a:r>
          </a:p>
          <a:p>
            <a:r>
              <a:rPr lang="es-PE" sz="992" dirty="0" err="1">
                <a:latin typeface="Verdana" panose="020B0604030504040204" pitchFamily="34" charset="0"/>
                <a:ea typeface="Verdana" panose="020B0604030504040204" pitchFamily="34" charset="0"/>
                <a:cs typeface="Verdana" panose="020B0604030504040204" pitchFamily="34" charset="0"/>
              </a:rPr>
              <a:t>Semi</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arid</a:t>
            </a:r>
            <a:r>
              <a:rPr lang="es-PE" sz="992" dirty="0">
                <a:latin typeface="Verdana" panose="020B0604030504040204" pitchFamily="34" charset="0"/>
                <a:ea typeface="Verdana" panose="020B0604030504040204" pitchFamily="34" charset="0"/>
                <a:cs typeface="Verdana" panose="020B0604030504040204" pitchFamily="34" charset="0"/>
              </a:rPr>
              <a:t> and </a:t>
            </a:r>
            <a:r>
              <a:rPr lang="es-PE" sz="992" dirty="0" err="1">
                <a:latin typeface="Verdana" panose="020B0604030504040204" pitchFamily="34" charset="0"/>
                <a:ea typeface="Verdana" panose="020B0604030504040204" pitchFamily="34" charset="0"/>
                <a:cs typeface="Verdana" panose="020B0604030504040204" pitchFamily="34" charset="0"/>
              </a:rPr>
              <a:t>temperate</a:t>
            </a:r>
            <a:endParaRPr lang="es-PE" sz="992" dirty="0">
              <a:latin typeface="Verdana" panose="020B0604030504040204" pitchFamily="34" charset="0"/>
              <a:ea typeface="Verdana" panose="020B0604030504040204" pitchFamily="34" charset="0"/>
              <a:cs typeface="Verdana" panose="020B0604030504040204" pitchFamily="34" charset="0"/>
            </a:endParaRPr>
          </a:p>
          <a:p>
            <a:r>
              <a:rPr lang="es-PE" sz="992" dirty="0" err="1">
                <a:latin typeface="Verdana" panose="020B0604030504040204" pitchFamily="34" charset="0"/>
                <a:ea typeface="Verdana" panose="020B0604030504040204" pitchFamily="34" charset="0"/>
                <a:cs typeface="Verdana" panose="020B0604030504040204" pitchFamily="34" charset="0"/>
              </a:rPr>
              <a:t>Maximum</a:t>
            </a:r>
            <a:r>
              <a:rPr lang="es-PE" sz="992" dirty="0">
                <a:latin typeface="Verdana" panose="020B0604030504040204" pitchFamily="34" charset="0"/>
                <a:ea typeface="Verdana" panose="020B0604030504040204" pitchFamily="34" charset="0"/>
                <a:cs typeface="Verdana" panose="020B0604030504040204" pitchFamily="34" charset="0"/>
              </a:rPr>
              <a:t>: 72°F / 22°C</a:t>
            </a:r>
          </a:p>
          <a:p>
            <a:r>
              <a:rPr lang="es-PE" sz="992" dirty="0" err="1">
                <a:latin typeface="Verdana" panose="020B0604030504040204" pitchFamily="34" charset="0"/>
                <a:ea typeface="Verdana" panose="020B0604030504040204" pitchFamily="34" charset="0"/>
                <a:cs typeface="Verdana" panose="020B0604030504040204" pitchFamily="34" charset="0"/>
              </a:rPr>
              <a:t>Minimum</a:t>
            </a:r>
            <a:r>
              <a:rPr lang="es-PE" sz="992" dirty="0">
                <a:latin typeface="Verdana" panose="020B0604030504040204" pitchFamily="34" charset="0"/>
                <a:ea typeface="Verdana" panose="020B0604030504040204" pitchFamily="34" charset="0"/>
                <a:cs typeface="Verdana" panose="020B0604030504040204" pitchFamily="34" charset="0"/>
              </a:rPr>
              <a:t>: 41°F / 5°C</a:t>
            </a:r>
          </a:p>
        </p:txBody>
      </p:sp>
      <p:cxnSp>
        <p:nvCxnSpPr>
          <p:cNvPr id="16" name="Conector recto 15"/>
          <p:cNvCxnSpPr>
            <a:cxnSpLocks/>
          </p:cNvCxnSpPr>
          <p:nvPr/>
        </p:nvCxnSpPr>
        <p:spPr>
          <a:xfrm>
            <a:off x="511918" y="6022663"/>
            <a:ext cx="283319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7" name="CuadroTexto 16"/>
          <p:cNvSpPr txBox="1"/>
          <p:nvPr/>
        </p:nvSpPr>
        <p:spPr>
          <a:xfrm>
            <a:off x="986558" y="6243918"/>
            <a:ext cx="2457823" cy="550343"/>
          </a:xfrm>
          <a:prstGeom prst="rect">
            <a:avLst/>
          </a:prstGeom>
          <a:noFill/>
        </p:spPr>
        <p:txBody>
          <a:bodyPr wrap="square" rtlCol="0">
            <a:spAutoFit/>
          </a:bodyPr>
          <a:lstStyle/>
          <a:p>
            <a:r>
              <a:rPr lang="es-PE" sz="992" dirty="0">
                <a:latin typeface="Verdana" panose="020B0604030504040204" pitchFamily="34" charset="0"/>
                <a:ea typeface="Verdana" panose="020B0604030504040204" pitchFamily="34" charset="0"/>
                <a:cs typeface="Verdana" panose="020B0604030504040204" pitchFamily="34" charset="0"/>
              </a:rPr>
              <a:t>Access </a:t>
            </a:r>
            <a:r>
              <a:rPr lang="es-PE" sz="992" dirty="0" err="1">
                <a:latin typeface="Verdana" panose="020B0604030504040204" pitchFamily="34" charset="0"/>
                <a:ea typeface="Verdana" panose="020B0604030504040204" pitchFamily="34" charset="0"/>
                <a:cs typeface="Verdana" panose="020B0604030504040204" pitchFamily="34" charset="0"/>
              </a:rPr>
              <a:t>Route</a:t>
            </a:r>
            <a:endParaRPr lang="es-PE" sz="992" dirty="0">
              <a:latin typeface="Verdana" panose="020B0604030504040204" pitchFamily="34" charset="0"/>
              <a:ea typeface="Verdana" panose="020B0604030504040204" pitchFamily="34" charset="0"/>
              <a:cs typeface="Verdana" panose="020B0604030504040204" pitchFamily="34" charset="0"/>
            </a:endParaRPr>
          </a:p>
          <a:p>
            <a:r>
              <a:rPr lang="es-PE" sz="992" dirty="0" err="1">
                <a:latin typeface="Verdana" panose="020B0604030504040204" pitchFamily="34" charset="0"/>
                <a:ea typeface="Verdana" panose="020B0604030504040204" pitchFamily="34" charset="0"/>
                <a:cs typeface="Verdana" panose="020B0604030504040204" pitchFamily="34" charset="0"/>
              </a:rPr>
              <a:t>By</a:t>
            </a:r>
            <a:r>
              <a:rPr lang="es-PE" sz="992" dirty="0">
                <a:latin typeface="Verdana" panose="020B0604030504040204" pitchFamily="34" charset="0"/>
                <a:ea typeface="Verdana" panose="020B0604030504040204" pitchFamily="34" charset="0"/>
                <a:cs typeface="Verdana" panose="020B0604030504040204" pitchFamily="34" charset="0"/>
              </a:rPr>
              <a:t> air: </a:t>
            </a:r>
          </a:p>
          <a:p>
            <a:r>
              <a:rPr lang="en-US" sz="992" dirty="0">
                <a:latin typeface="Verdana" panose="020B0604030504040204" pitchFamily="34" charset="0"/>
                <a:ea typeface="Verdana" panose="020B0604030504040204" pitchFamily="34" charset="0"/>
                <a:cs typeface="Verdana" panose="020B0604030504040204" pitchFamily="34" charset="0"/>
              </a:rPr>
              <a:t>Daily flights from Lima </a:t>
            </a:r>
            <a:r>
              <a:rPr lang="en-US" sz="772" dirty="0">
                <a:latin typeface="Verdana" panose="020B0604030504040204" pitchFamily="34" charset="0"/>
                <a:ea typeface="Verdana" panose="020B0604030504040204" pitchFamily="34" charset="0"/>
                <a:cs typeface="Verdana" panose="020B0604030504040204" pitchFamily="34" charset="0"/>
              </a:rPr>
              <a:t>(1 </a:t>
            </a:r>
            <a:r>
              <a:rPr lang="en-US" sz="772" dirty="0" err="1">
                <a:latin typeface="Verdana" panose="020B0604030504040204" pitchFamily="34" charset="0"/>
                <a:ea typeface="Verdana" panose="020B0604030504040204" pitchFamily="34" charset="0"/>
                <a:cs typeface="Verdana" panose="020B0604030504040204" pitchFamily="34" charset="0"/>
              </a:rPr>
              <a:t>hr</a:t>
            </a:r>
            <a:r>
              <a:rPr lang="en-US" sz="772" dirty="0">
                <a:latin typeface="Verdana" panose="020B0604030504040204" pitchFamily="34" charset="0"/>
                <a:ea typeface="Verdana" panose="020B0604030504040204" pitchFamily="34" charset="0"/>
                <a:cs typeface="Verdana" panose="020B0604030504040204" pitchFamily="34" charset="0"/>
              </a:rPr>
              <a:t>)</a:t>
            </a:r>
            <a:endParaRPr lang="es-PE" sz="882" dirty="0">
              <a:latin typeface="Verdana" panose="020B0604030504040204" pitchFamily="34" charset="0"/>
              <a:ea typeface="Verdana" panose="020B0604030504040204" pitchFamily="34" charset="0"/>
              <a:cs typeface="Verdana" panose="020B0604030504040204" pitchFamily="34" charset="0"/>
            </a:endParaRPr>
          </a:p>
        </p:txBody>
      </p:sp>
      <p:cxnSp>
        <p:nvCxnSpPr>
          <p:cNvPr id="18" name="Conector recto 17"/>
          <p:cNvCxnSpPr>
            <a:cxnSpLocks/>
          </p:cNvCxnSpPr>
          <p:nvPr/>
        </p:nvCxnSpPr>
        <p:spPr>
          <a:xfrm>
            <a:off x="478632" y="4966303"/>
            <a:ext cx="2833194" cy="0"/>
          </a:xfrm>
          <a:prstGeom prst="line">
            <a:avLst/>
          </a:prstGeom>
          <a:ln w="9525">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108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7523" y="138202"/>
            <a:ext cx="8427893" cy="6887704"/>
          </a:xfrm>
          <a:prstGeom prst="rect">
            <a:avLst/>
          </a:prstGeom>
        </p:spPr>
      </p:pic>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148124"/>
            <a:ext cx="10079567" cy="411550"/>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46011" y="2099909"/>
            <a:ext cx="759265" cy="779423"/>
          </a:xfrm>
          <a:prstGeom prst="rect">
            <a:avLst/>
          </a:prstGeom>
        </p:spPr>
      </p:pic>
      <p:pic>
        <p:nvPicPr>
          <p:cNvPr id="9" name="Imagen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49369" y="3817859"/>
            <a:ext cx="752546" cy="765984"/>
          </a:xfrm>
          <a:prstGeom prst="rect">
            <a:avLst/>
          </a:prstGeom>
        </p:spPr>
      </p:pic>
      <p:pic>
        <p:nvPicPr>
          <p:cNvPr id="10" name="Imagen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868741" y="5258592"/>
            <a:ext cx="913805" cy="544251"/>
          </a:xfrm>
          <a:prstGeom prst="rect">
            <a:avLst/>
          </a:prstGeom>
        </p:spPr>
      </p:pic>
      <p:pic>
        <p:nvPicPr>
          <p:cNvPr id="11" name="Imagen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79606" y="753748"/>
            <a:ext cx="692073" cy="846613"/>
          </a:xfrm>
          <a:prstGeom prst="rect">
            <a:avLst/>
          </a:prstGeom>
        </p:spPr>
      </p:pic>
      <p:sp>
        <p:nvSpPr>
          <p:cNvPr id="12" name="CuadroTexto 11"/>
          <p:cNvSpPr txBox="1"/>
          <p:nvPr/>
        </p:nvSpPr>
        <p:spPr>
          <a:xfrm>
            <a:off x="8693348" y="1600362"/>
            <a:ext cx="1264589" cy="397673"/>
          </a:xfrm>
          <a:prstGeom prst="rect">
            <a:avLst/>
          </a:prstGeom>
          <a:noFill/>
        </p:spPr>
        <p:txBody>
          <a:bodyPr wrap="square" rtlCol="0">
            <a:spAutoFit/>
          </a:bodyPr>
          <a:lstStyle/>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Season</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All</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year</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round</a:t>
            </a:r>
          </a:p>
        </p:txBody>
      </p:sp>
      <p:sp>
        <p:nvSpPr>
          <p:cNvPr id="16" name="CuadroTexto 15"/>
          <p:cNvSpPr txBox="1"/>
          <p:nvPr/>
        </p:nvSpPr>
        <p:spPr>
          <a:xfrm>
            <a:off x="8693348" y="2952181"/>
            <a:ext cx="1264589" cy="855683"/>
          </a:xfrm>
          <a:prstGeom prst="rect">
            <a:avLst/>
          </a:prstGeom>
          <a:noFill/>
        </p:spPr>
        <p:txBody>
          <a:bodyPr wrap="square" rtlCol="0">
            <a:spAutoFit/>
          </a:bodyPr>
          <a:lstStyle/>
          <a:p>
            <a:pPr algn="ct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Content:</a:t>
            </a:r>
          </a:p>
          <a:p>
            <a:pPr algn="ct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Living cultures,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History,Nature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Archaeology</a:t>
            </a:r>
            <a:endPar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7" name="CuadroTexto 16"/>
          <p:cNvSpPr txBox="1"/>
          <p:nvPr/>
        </p:nvSpPr>
        <p:spPr>
          <a:xfrm>
            <a:off x="8693348" y="4576461"/>
            <a:ext cx="1264589" cy="397673"/>
          </a:xfrm>
          <a:prstGeom prst="rect">
            <a:avLst/>
          </a:prstGeom>
          <a:noFill/>
        </p:spPr>
        <p:txBody>
          <a:bodyPr wrap="square" rtlCol="0">
            <a:spAutoFit/>
          </a:bodyPr>
          <a:lstStyle/>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Recommended</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3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nights</a:t>
            </a:r>
            <a:endPar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 name="CuadroTexto 17"/>
          <p:cNvSpPr txBox="1"/>
          <p:nvPr/>
        </p:nvSpPr>
        <p:spPr>
          <a:xfrm>
            <a:off x="8693348" y="5808613"/>
            <a:ext cx="1264589" cy="397673"/>
          </a:xfrm>
          <a:prstGeom prst="rect">
            <a:avLst/>
          </a:prstGeom>
          <a:noFill/>
        </p:spPr>
        <p:txBody>
          <a:bodyPr wrap="square" rtlCol="0">
            <a:spAutoFit/>
          </a:bodyPr>
          <a:lstStyle/>
          <a:p>
            <a:pPr algn="ct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Average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3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nights</a:t>
            </a:r>
            <a:endPar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982507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bustamante\Dropbox\New MT Peru Image Bank\Arequipa\Arequipa Main Square.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292" y="107430"/>
            <a:ext cx="9780872" cy="696353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Arequipa Main Square</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31424847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68" y="107429"/>
            <a:ext cx="9799416" cy="7032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139693"/>
            <a:ext cx="10079567" cy="419982"/>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0330" y="503978"/>
            <a:ext cx="4703798" cy="2538911"/>
          </a:xfrm>
          <a:prstGeom prst="rect">
            <a:avLst/>
          </a:prstGeom>
        </p:spPr>
      </p:pic>
    </p:spTree>
    <p:extLst>
      <p:ext uri="{BB962C8B-B14F-4D97-AF65-F5344CB8AC3E}">
        <p14:creationId xmlns:p14="http://schemas.microsoft.com/office/powerpoint/2010/main" val="32516853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155292" y="107951"/>
            <a:ext cx="9780872" cy="6984999"/>
          </a:xfrm>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Yahanuara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Viewpoint</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241525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D:\Mis documentos\Cristina\Ferias\TMLA 09\MTP 09\Gallery\Highlands\Arequipa\Arequipa 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62" t="-169"/>
          <a:stretch/>
        </p:blipFill>
        <p:spPr bwMode="auto">
          <a:xfrm>
            <a:off x="126600" y="107951"/>
            <a:ext cx="9774275" cy="697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Arequipa City Street</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11533467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rv-2003\image bank\Image Bank Final\Arequipa Colca\convento día\_MG_5315.TI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0544" y="116909"/>
            <a:ext cx="9765619" cy="695405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Santa Catalina Convent</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14060769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363475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Carmen Alto Viewpoint</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2" descr="D:\Mis documentos\Cristina\Nueva WEb\Selección Web\AQP Y COLCA\_MG_4915.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16637"/>
            <a:ext cx="9791700" cy="69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636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Salinas-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Aguada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Blanca National Reserve</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2" descr="D:\Mis documentos\Cristina\Nueva WEb\Selección Web\AQP Y COLCA\_MG_4915.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16637"/>
            <a:ext cx="9791700" cy="69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Marcador de contenido 5"/>
          <p:cNvPicPr>
            <a:picLocks noGrp="1" noChangeAspect="1"/>
          </p:cNvPicPr>
          <p:nvPr>
            <p:ph idx="1"/>
          </p:nvPr>
        </p:nvPicPr>
        <p:blipFill rotWithShape="1">
          <a:blip r:embed="rId6" cstate="email">
            <a:extLst>
              <a:ext uri="{28A0092B-C50C-407E-A947-70E740481C1C}">
                <a14:useLocalDpi xmlns:a14="http://schemas.microsoft.com/office/drawing/2010/main"/>
              </a:ext>
            </a:extLst>
          </a:blip>
          <a:srcRect/>
          <a:stretch/>
        </p:blipFill>
        <p:spPr>
          <a:xfrm>
            <a:off x="144881" y="116637"/>
            <a:ext cx="9791283" cy="6976313"/>
          </a:xfrm>
        </p:spPr>
      </p:pic>
    </p:spTree>
    <p:extLst>
      <p:ext uri="{BB962C8B-B14F-4D97-AF65-F5344CB8AC3E}">
        <p14:creationId xmlns:p14="http://schemas.microsoft.com/office/powerpoint/2010/main" val="8745214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Chivay</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Town</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12" name="Picture 2" descr="C:\IMAGENES\cristina\retocadas\COLCA\08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07950"/>
            <a:ext cx="9791700" cy="696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24018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Colca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Canyon</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7" name="Picture 2" descr="G:\UNIDAD C\Mis Documentos\Cristina\diseño\Welcome Handbook 2011\Fotos\Highlands\Arequipa\Cañon del colca.tif"/>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8608" y="116968"/>
            <a:ext cx="9787555" cy="6975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48284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Condor Cross</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9" descr="D:\Mis documentos\Cristina\Image Bank\alta\Cruz del Condor-Colca.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07951"/>
            <a:ext cx="9791699" cy="698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16266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Condor Cross</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7" name="Imagen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4463" y="111043"/>
            <a:ext cx="9808349" cy="6981908"/>
          </a:xfrm>
          <a:prstGeom prst="rect">
            <a:avLst/>
          </a:prstGeom>
        </p:spPr>
      </p:pic>
    </p:spTree>
    <p:extLst>
      <p:ext uri="{BB962C8B-B14F-4D97-AF65-F5344CB8AC3E}">
        <p14:creationId xmlns:p14="http://schemas.microsoft.com/office/powerpoint/2010/main" val="33353111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Yanque</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Village</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2" descr="C:\Users\Cristina\Documents\Cristina recuperado\Dropbox\Fotos Peru\AQP y Colca\DSC_0106.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07951"/>
            <a:ext cx="9791700"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0175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8522" y="167992"/>
            <a:ext cx="9743581" cy="6887704"/>
          </a:xfrm>
          <a:prstGeom prst="rect">
            <a:avLst/>
          </a:prstGeom>
        </p:spPr>
      </p:pic>
      <p:pic>
        <p:nvPicPr>
          <p:cNvPr id="7" name="Imagen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55696"/>
            <a:ext cx="10079567" cy="503978"/>
          </a:xfrm>
          <a:prstGeom prst="rect">
            <a:avLst/>
          </a:prstGeom>
        </p:spPr>
      </p:pic>
      <p:pic>
        <p:nvPicPr>
          <p:cNvPr id="5" name="Imagen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510" y="587974"/>
            <a:ext cx="4031827" cy="2222305"/>
          </a:xfrm>
          <a:prstGeom prst="rect">
            <a:avLst/>
          </a:prstGeom>
        </p:spPr>
      </p:pic>
    </p:spTree>
    <p:extLst>
      <p:ext uri="{BB962C8B-B14F-4D97-AF65-F5344CB8AC3E}">
        <p14:creationId xmlns:p14="http://schemas.microsoft.com/office/powerpoint/2010/main" val="38436255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44463" y="107950"/>
            <a:ext cx="9791700" cy="7344295"/>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 name="Rectángulo 3"/>
          <p:cNvSpPr/>
          <p:nvPr/>
        </p:nvSpPr>
        <p:spPr>
          <a:xfrm>
            <a:off x="2511762" y="669032"/>
            <a:ext cx="4168129" cy="553998"/>
          </a:xfrm>
          <a:prstGeom prst="rect">
            <a:avLst/>
          </a:prstGeom>
        </p:spPr>
        <p:txBody>
          <a:bodyPr wrap="none">
            <a:spAutoFit/>
          </a:bodyPr>
          <a:lstStyle/>
          <a:p>
            <a:pPr algn="ctr" defTabSz="914400"/>
            <a:r>
              <a:rPr lang="en-US" sz="1800" b="1" dirty="0">
                <a:solidFill>
                  <a:schemeClr val="bg1"/>
                </a:solidFill>
                <a:latin typeface="Verdana" panose="020B0604030504040204" pitchFamily="34" charset="0"/>
                <a:ea typeface="Verdana" panose="020B0604030504040204" pitchFamily="34" charset="0"/>
                <a:cs typeface="Verdana" panose="020B0604030504040204" pitchFamily="34" charset="0"/>
              </a:rPr>
              <a:t>3 NIGHTS EXTENSION SAMPLE</a:t>
            </a:r>
          </a:p>
          <a:p>
            <a:pPr algn="ctr" defTabSz="914400"/>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Lima / Arequipa / </a:t>
            </a:r>
            <a:r>
              <a:rPr lang="en-US" sz="1200" b="1" dirty="0" err="1">
                <a:solidFill>
                  <a:schemeClr val="bg1"/>
                </a:solidFill>
                <a:latin typeface="Verdana" panose="020B0604030504040204" pitchFamily="34" charset="0"/>
                <a:ea typeface="Verdana" panose="020B0604030504040204" pitchFamily="34" charset="0"/>
                <a:cs typeface="Verdana" panose="020B0604030504040204" pitchFamily="34" charset="0"/>
              </a:rPr>
              <a:t>Colca</a:t>
            </a:r>
            <a:r>
              <a:rPr lang="en-US" sz="1200" b="1" dirty="0">
                <a:solidFill>
                  <a:schemeClr val="bg1"/>
                </a:solidFill>
                <a:latin typeface="Verdana" panose="020B0604030504040204" pitchFamily="34" charset="0"/>
                <a:ea typeface="Verdana" panose="020B0604030504040204" pitchFamily="34" charset="0"/>
                <a:cs typeface="Verdana" panose="020B0604030504040204" pitchFamily="34" charset="0"/>
              </a:rPr>
              <a:t> Canyon / Cusco</a:t>
            </a:r>
          </a:p>
        </p:txBody>
      </p:sp>
      <p:sp>
        <p:nvSpPr>
          <p:cNvPr id="5" name="Rectángulo 4"/>
          <p:cNvSpPr/>
          <p:nvPr/>
        </p:nvSpPr>
        <p:spPr>
          <a:xfrm>
            <a:off x="533400" y="2125682"/>
            <a:ext cx="8229600" cy="3970318"/>
          </a:xfrm>
          <a:prstGeom prst="rect">
            <a:avLst/>
          </a:prstGeom>
        </p:spPr>
        <p:txBody>
          <a:bodyPr wrap="square">
            <a:spAutoFit/>
          </a:bodyPr>
          <a:lstStyle/>
          <a:p>
            <a:pPr>
              <a:spcAft>
                <a:spcPts val="0"/>
              </a:spcAft>
            </a:pPr>
            <a:r>
              <a:rPr lang="en-US" sz="1200" b="0" dirty="0">
                <a:latin typeface="Verdana" panose="020B0604030504040204" pitchFamily="34" charset="0"/>
                <a:ea typeface="Verdana" panose="020B0604030504040204" pitchFamily="34" charset="0"/>
                <a:cs typeface="Verdana" panose="020B0604030504040204" pitchFamily="34" charset="0"/>
              </a:rPr>
              <a:t>Day 01 – Lima/ Arequipa						(-/-/-)</a:t>
            </a:r>
          </a:p>
          <a:p>
            <a:pPr marL="171450" lvl="0" indent="-171450" algn="just">
              <a:buFont typeface="Arial" panose="020B0604020202020204" pitchFamily="34" charset="0"/>
              <a:buChar char="•"/>
            </a:pPr>
            <a:r>
              <a:rPr lang="en-US" sz="1200" b="0" dirty="0">
                <a:latin typeface="Verdana" panose="020B0604030504040204" pitchFamily="34" charset="0"/>
                <a:ea typeface="Verdana" panose="020B0604030504040204" pitchFamily="34" charset="0"/>
                <a:cs typeface="Verdana" panose="020B0604030504040204" pitchFamily="34" charset="0"/>
              </a:rPr>
              <a:t>Transfer Arequipa Airport / Hotel (private English speaking guide)</a:t>
            </a:r>
          </a:p>
          <a:p>
            <a:pPr marL="171450" lvl="0" indent="-171450" algn="just">
              <a:buFont typeface="Arial" panose="020B0604020202020204" pitchFamily="34" charset="0"/>
              <a:buChar char="•"/>
            </a:pPr>
            <a:r>
              <a:rPr lang="en-US" sz="1200" b="0" dirty="0">
                <a:latin typeface="Verdana" panose="020B0604030504040204" pitchFamily="34" charset="0"/>
                <a:ea typeface="Verdana" panose="020B0604030504040204" pitchFamily="34" charset="0"/>
                <a:cs typeface="Verdana" panose="020B0604030504040204" pitchFamily="34" charset="0"/>
              </a:rPr>
              <a:t>PM: Arequipa City tour, Santa Catalina Convent &amp; Juanita Mummy </a:t>
            </a:r>
          </a:p>
          <a:p>
            <a:pPr algn="just"/>
            <a:r>
              <a:rPr lang="en-US" sz="1200" b="0" dirty="0">
                <a:latin typeface="Verdana" panose="020B0604030504040204" pitchFamily="34" charset="0"/>
                <a:ea typeface="Verdana" panose="020B0604030504040204" pitchFamily="34" charset="0"/>
                <a:cs typeface="Verdana" panose="020B0604030504040204" pitchFamily="34" charset="0"/>
              </a:rPr>
              <a:t>   [or </a:t>
            </a:r>
            <a:r>
              <a:rPr lang="en-US" sz="1200" b="0" dirty="0" err="1">
                <a:latin typeface="Verdana" panose="020B0604030504040204" pitchFamily="34" charset="0"/>
                <a:ea typeface="Verdana" panose="020B0604030504040204" pitchFamily="34" charset="0"/>
                <a:cs typeface="Verdana" panose="020B0604030504040204" pitchFamily="34" charset="0"/>
              </a:rPr>
              <a:t>Sarita</a:t>
            </a:r>
            <a:r>
              <a:rPr lang="en-US" sz="1200" b="0" dirty="0">
                <a:latin typeface="Verdana" panose="020B0604030504040204" pitchFamily="34" charset="0"/>
                <a:ea typeface="Verdana" panose="020B0604030504040204" pitchFamily="34" charset="0"/>
                <a:cs typeface="Verdana" panose="020B0604030504040204" pitchFamily="34" charset="0"/>
              </a:rPr>
              <a:t> Mummy from December to March] (private English speaking guide)</a:t>
            </a:r>
          </a:p>
          <a:p>
            <a:pPr marL="171450" lvl="0" indent="-171450" algn="just">
              <a:buFont typeface="Arial" panose="020B0604020202020204" pitchFamily="34" charset="0"/>
              <a:buChar char="•"/>
            </a:pPr>
            <a:r>
              <a:rPr lang="en-US" sz="1200" b="0" dirty="0">
                <a:latin typeface="Verdana" panose="020B0604030504040204" pitchFamily="34" charset="0"/>
                <a:ea typeface="Verdana" panose="020B0604030504040204" pitchFamily="34" charset="0"/>
                <a:cs typeface="Verdana" panose="020B0604030504040204" pitchFamily="34" charset="0"/>
              </a:rPr>
              <a:t>Overnight in Arequipa</a:t>
            </a:r>
          </a:p>
          <a:p>
            <a:pPr marL="228600"/>
            <a:r>
              <a:rPr lang="en-US" sz="1200" b="0" i="1" dirty="0">
                <a:latin typeface="Verdana" panose="020B0604030504040204" pitchFamily="34" charset="0"/>
                <a:ea typeface="Verdana" panose="020B0604030504040204" pitchFamily="34" charset="0"/>
                <a:cs typeface="Verdana" panose="020B0604030504040204" pitchFamily="34" charset="0"/>
              </a:rPr>
              <a:t> </a:t>
            </a:r>
            <a:endParaRPr lang="en-US" sz="1200" b="0" dirty="0">
              <a:latin typeface="Verdana" panose="020B0604030504040204" pitchFamily="34" charset="0"/>
              <a:ea typeface="Verdana" panose="020B0604030504040204" pitchFamily="34" charset="0"/>
              <a:cs typeface="Verdana" panose="020B0604030504040204" pitchFamily="34" charset="0"/>
            </a:endParaRPr>
          </a:p>
          <a:p>
            <a:pP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Day 02 – Arequipa / </a:t>
            </a:r>
            <a:r>
              <a:rPr lang="en-US" sz="1200" b="0" dirty="0" err="1">
                <a:latin typeface="Verdana" panose="020B0604030504040204" pitchFamily="34" charset="0"/>
                <a:ea typeface="Verdana" panose="020B0604030504040204" pitchFamily="34" charset="0"/>
                <a:cs typeface="Verdana" panose="020B0604030504040204" pitchFamily="34" charset="0"/>
              </a:rPr>
              <a:t>Colca</a:t>
            </a:r>
            <a:r>
              <a:rPr lang="en-US" sz="1200" b="0" dirty="0">
                <a:latin typeface="Verdana" panose="020B0604030504040204" pitchFamily="34" charset="0"/>
                <a:ea typeface="Verdana" panose="020B0604030504040204" pitchFamily="34" charset="0"/>
                <a:cs typeface="Verdana" panose="020B0604030504040204" pitchFamily="34" charset="0"/>
              </a:rPr>
              <a:t> Valley					(B/L/-)</a:t>
            </a:r>
          </a:p>
          <a:p>
            <a:pPr marL="17145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2 day / 1 night program Arequipa/</a:t>
            </a:r>
            <a:r>
              <a:rPr lang="en-US" sz="1200" b="0" dirty="0" err="1">
                <a:latin typeface="Verdana" panose="020B0604030504040204" pitchFamily="34" charset="0"/>
                <a:ea typeface="Verdana" panose="020B0604030504040204" pitchFamily="34" charset="0"/>
                <a:cs typeface="Verdana" panose="020B0604030504040204" pitchFamily="34" charset="0"/>
              </a:rPr>
              <a:t>Colca</a:t>
            </a:r>
            <a:r>
              <a:rPr lang="en-US" sz="1200" b="0" dirty="0">
                <a:latin typeface="Verdana" panose="020B0604030504040204" pitchFamily="34" charset="0"/>
                <a:ea typeface="Verdana" panose="020B0604030504040204" pitchFamily="34" charset="0"/>
                <a:cs typeface="Verdana" panose="020B0604030504040204" pitchFamily="34" charset="0"/>
              </a:rPr>
              <a:t> Valley (private English speaking guide)</a:t>
            </a:r>
          </a:p>
          <a:p>
            <a:pPr marL="171450" lvl="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Private transportation &amp; private guide Arequipa / </a:t>
            </a:r>
            <a:r>
              <a:rPr lang="en-US" sz="1200" b="0" dirty="0" err="1">
                <a:latin typeface="Verdana" panose="020B0604030504040204" pitchFamily="34" charset="0"/>
                <a:ea typeface="Verdana" panose="020B0604030504040204" pitchFamily="34" charset="0"/>
                <a:cs typeface="Verdana" panose="020B0604030504040204" pitchFamily="34" charset="0"/>
              </a:rPr>
              <a:t>Colca</a:t>
            </a:r>
            <a:r>
              <a:rPr lang="en-US" sz="1200" b="0" dirty="0">
                <a:latin typeface="Verdana" panose="020B0604030504040204" pitchFamily="34" charset="0"/>
                <a:ea typeface="Verdana" panose="020B0604030504040204" pitchFamily="34" charset="0"/>
                <a:cs typeface="Verdana" panose="020B0604030504040204" pitchFamily="34" charset="0"/>
              </a:rPr>
              <a:t> Valley including </a:t>
            </a:r>
            <a:r>
              <a:rPr lang="en-US" sz="1200" b="0" dirty="0" err="1">
                <a:latin typeface="Verdana" panose="020B0604030504040204" pitchFamily="34" charset="0"/>
                <a:ea typeface="Verdana" panose="020B0604030504040204" pitchFamily="34" charset="0"/>
                <a:cs typeface="Verdana" panose="020B0604030504040204" pitchFamily="34" charset="0"/>
              </a:rPr>
              <a:t>en</a:t>
            </a:r>
            <a:r>
              <a:rPr lang="en-US" sz="1200" b="0" dirty="0">
                <a:latin typeface="Verdana" panose="020B0604030504040204" pitchFamily="34" charset="0"/>
                <a:ea typeface="Verdana" panose="020B0604030504040204" pitchFamily="34" charset="0"/>
                <a:cs typeface="Verdana" panose="020B0604030504040204" pitchFamily="34" charset="0"/>
              </a:rPr>
              <a:t> route stops &amp; lunch at a local restaurant (English speaking guide)</a:t>
            </a:r>
          </a:p>
          <a:p>
            <a:pPr marL="171450" lvl="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Overnight in </a:t>
            </a:r>
            <a:r>
              <a:rPr lang="en-US" sz="1200" b="0" dirty="0" err="1">
                <a:latin typeface="Verdana" panose="020B0604030504040204" pitchFamily="34" charset="0"/>
                <a:ea typeface="Verdana" panose="020B0604030504040204" pitchFamily="34" charset="0"/>
                <a:cs typeface="Verdana" panose="020B0604030504040204" pitchFamily="34" charset="0"/>
              </a:rPr>
              <a:t>Colca</a:t>
            </a:r>
            <a:r>
              <a:rPr lang="en-US" sz="1200" b="0" dirty="0">
                <a:latin typeface="Verdana" panose="020B0604030504040204" pitchFamily="34" charset="0"/>
                <a:ea typeface="Verdana" panose="020B0604030504040204" pitchFamily="34" charset="0"/>
                <a:cs typeface="Verdana" panose="020B0604030504040204" pitchFamily="34" charset="0"/>
              </a:rPr>
              <a:t> Valley</a:t>
            </a:r>
          </a:p>
          <a:p>
            <a:pPr>
              <a:tabLst>
                <a:tab pos="180340" algn="l"/>
              </a:tabLst>
            </a:pPr>
            <a:r>
              <a:rPr lang="en-US" sz="1200" b="0" i="1" dirty="0">
                <a:latin typeface="Verdana" panose="020B0604030504040204" pitchFamily="34" charset="0"/>
                <a:ea typeface="Verdana" panose="020B0604030504040204" pitchFamily="34" charset="0"/>
                <a:cs typeface="Verdana" panose="020B0604030504040204" pitchFamily="34" charset="0"/>
              </a:rPr>
              <a:t> </a:t>
            </a:r>
            <a:endParaRPr lang="en-US" sz="1200" b="0" dirty="0">
              <a:latin typeface="Verdana" panose="020B0604030504040204" pitchFamily="34" charset="0"/>
              <a:ea typeface="Verdana" panose="020B0604030504040204" pitchFamily="34" charset="0"/>
              <a:cs typeface="Verdana" panose="020B0604030504040204" pitchFamily="34" charset="0"/>
            </a:endParaRPr>
          </a:p>
          <a:p>
            <a:pP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Day 03 – </a:t>
            </a:r>
            <a:r>
              <a:rPr lang="en-US" sz="1200" b="0" dirty="0" err="1">
                <a:latin typeface="Verdana" panose="020B0604030504040204" pitchFamily="34" charset="0"/>
                <a:ea typeface="Verdana" panose="020B0604030504040204" pitchFamily="34" charset="0"/>
                <a:cs typeface="Verdana" panose="020B0604030504040204" pitchFamily="34" charset="0"/>
              </a:rPr>
              <a:t>Colca</a:t>
            </a:r>
            <a:r>
              <a:rPr lang="en-US" sz="1200" b="0" dirty="0">
                <a:latin typeface="Verdana" panose="020B0604030504040204" pitchFamily="34" charset="0"/>
                <a:ea typeface="Verdana" panose="020B0604030504040204" pitchFamily="34" charset="0"/>
                <a:cs typeface="Verdana" panose="020B0604030504040204" pitchFamily="34" charset="0"/>
              </a:rPr>
              <a:t> / Arequipa						(B/L/-)</a:t>
            </a:r>
          </a:p>
          <a:p>
            <a:pPr marL="171450" lvl="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2 day / 1 night program Arequipa/</a:t>
            </a:r>
            <a:r>
              <a:rPr lang="en-US" sz="1200" b="0" dirty="0" err="1">
                <a:latin typeface="Verdana" panose="020B0604030504040204" pitchFamily="34" charset="0"/>
                <a:ea typeface="Verdana" panose="020B0604030504040204" pitchFamily="34" charset="0"/>
                <a:cs typeface="Verdana" panose="020B0604030504040204" pitchFamily="34" charset="0"/>
              </a:rPr>
              <a:t>Colca</a:t>
            </a:r>
            <a:r>
              <a:rPr lang="en-US" sz="1200" b="0" dirty="0">
                <a:latin typeface="Verdana" panose="020B0604030504040204" pitchFamily="34" charset="0"/>
                <a:ea typeface="Verdana" panose="020B0604030504040204" pitchFamily="34" charset="0"/>
                <a:cs typeface="Verdana" panose="020B0604030504040204" pitchFamily="34" charset="0"/>
              </a:rPr>
              <a:t> Valley (private English speaking guide)</a:t>
            </a:r>
          </a:p>
          <a:p>
            <a:pPr marL="171450" lvl="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AM: Visit the Condor Cross including </a:t>
            </a:r>
            <a:r>
              <a:rPr lang="en-US" sz="1200" b="0" dirty="0" err="1">
                <a:latin typeface="Verdana" panose="020B0604030504040204" pitchFamily="34" charset="0"/>
                <a:ea typeface="Verdana" panose="020B0604030504040204" pitchFamily="34" charset="0"/>
                <a:cs typeface="Verdana" panose="020B0604030504040204" pitchFamily="34" charset="0"/>
              </a:rPr>
              <a:t>en</a:t>
            </a:r>
            <a:r>
              <a:rPr lang="en-US" sz="1200" b="0" dirty="0">
                <a:latin typeface="Verdana" panose="020B0604030504040204" pitchFamily="34" charset="0"/>
                <a:ea typeface="Verdana" panose="020B0604030504040204" pitchFamily="34" charset="0"/>
                <a:cs typeface="Verdana" panose="020B0604030504040204" pitchFamily="34" charset="0"/>
              </a:rPr>
              <a:t> route villages (private English speaking guide)</a:t>
            </a:r>
          </a:p>
          <a:p>
            <a:pPr marL="171450" lvl="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Lunch will be served at a local restaurant (Set menu)</a:t>
            </a:r>
          </a:p>
          <a:p>
            <a:pPr marL="171450" lvl="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PM: Private transportation &amp; private guide </a:t>
            </a:r>
            <a:r>
              <a:rPr lang="en-US" sz="1200" b="0" dirty="0" err="1">
                <a:latin typeface="Verdana" panose="020B0604030504040204" pitchFamily="34" charset="0"/>
                <a:ea typeface="Verdana" panose="020B0604030504040204" pitchFamily="34" charset="0"/>
                <a:cs typeface="Verdana" panose="020B0604030504040204" pitchFamily="34" charset="0"/>
              </a:rPr>
              <a:t>Colca</a:t>
            </a:r>
            <a:r>
              <a:rPr lang="en-US" sz="1200" b="0" dirty="0">
                <a:latin typeface="Verdana" panose="020B0604030504040204" pitchFamily="34" charset="0"/>
                <a:ea typeface="Verdana" panose="020B0604030504040204" pitchFamily="34" charset="0"/>
                <a:cs typeface="Verdana" panose="020B0604030504040204" pitchFamily="34" charset="0"/>
              </a:rPr>
              <a:t> Valley /Arequipa (English speaking guide)</a:t>
            </a:r>
          </a:p>
          <a:p>
            <a:pPr marL="171450" lvl="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Overnight in Arequipa </a:t>
            </a:r>
          </a:p>
          <a:p>
            <a:pP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 </a:t>
            </a:r>
          </a:p>
          <a:p>
            <a:pP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Day 04 – Arequipa / Cusco						(B/-/-)</a:t>
            </a:r>
          </a:p>
          <a:p>
            <a:pPr marL="171450" lvl="0" indent="-171450" algn="just">
              <a:buFont typeface="Arial" panose="020B0604020202020204" pitchFamily="34" charset="0"/>
              <a:buChar char="•"/>
              <a:tabLst>
                <a:tab pos="180340" algn="l"/>
              </a:tabLst>
            </a:pPr>
            <a:r>
              <a:rPr lang="en-US" sz="1200" b="0" dirty="0">
                <a:latin typeface="Verdana" panose="020B0604030504040204" pitchFamily="34" charset="0"/>
                <a:ea typeface="Verdana" panose="020B0604030504040204" pitchFamily="34" charset="0"/>
                <a:cs typeface="Verdana" panose="020B0604030504040204" pitchFamily="34" charset="0"/>
              </a:rPr>
              <a:t>AM: Transfer Hotel / Arequipa Airport (private English speaking guide</a:t>
            </a:r>
            <a:r>
              <a:rPr lang="en-US" sz="1200" dirty="0">
                <a:latin typeface="Verdana" panose="020B0604030504040204" pitchFamily="34" charset="0"/>
                <a:ea typeface="Verdana" panose="020B0604030504040204" pitchFamily="34" charset="0"/>
                <a:cs typeface="Verdana" panose="020B0604030504040204" pitchFamily="34" charset="0"/>
              </a:rPr>
              <a:t>)</a:t>
            </a:r>
            <a:endParaRPr lang="en-US" sz="12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02074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778" y="467469"/>
            <a:ext cx="9613068" cy="6408712"/>
          </a:xfrm>
          <a:prstGeom prst="rect">
            <a:avLst/>
          </a:prstGeom>
        </p:spPr>
      </p:pic>
      <p:pic>
        <p:nvPicPr>
          <p:cNvPr id="5"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126638"/>
            <a:ext cx="10079567" cy="397615"/>
          </a:xfrm>
          <a:prstGeom prst="rect">
            <a:avLst/>
          </a:prstGeom>
        </p:spPr>
      </p:pic>
      <p:sp>
        <p:nvSpPr>
          <p:cNvPr id="6" name="5 CuadroTexto"/>
          <p:cNvSpPr txBox="1"/>
          <p:nvPr/>
        </p:nvSpPr>
        <p:spPr>
          <a:xfrm>
            <a:off x="503808" y="695833"/>
            <a:ext cx="7263807" cy="1107996"/>
          </a:xfrm>
          <a:prstGeom prst="rect">
            <a:avLst/>
          </a:prstGeom>
          <a:noFill/>
        </p:spPr>
        <p:txBody>
          <a:bodyPr wrap="square" rtlCol="0">
            <a:spAutoFit/>
          </a:bodyPr>
          <a:lstStyle/>
          <a:p>
            <a:r>
              <a:rPr lang="es-PE" sz="6600" dirty="0" err="1" smtClean="0">
                <a:solidFill>
                  <a:srgbClr val="FAA306"/>
                </a:solidFill>
                <a:latin typeface="Coolvetica Rg" panose="020B0603030602020004" pitchFamily="34" charset="0"/>
              </a:rPr>
              <a:t>Andean</a:t>
            </a:r>
            <a:r>
              <a:rPr lang="es-PE" sz="6600" dirty="0" smtClean="0">
                <a:solidFill>
                  <a:srgbClr val="FAA306"/>
                </a:solidFill>
                <a:latin typeface="Coolvetica Rg" panose="020B0603030602020004" pitchFamily="34" charset="0"/>
              </a:rPr>
              <a:t> Explorer</a:t>
            </a:r>
            <a:endParaRPr lang="es-PE" sz="6600" dirty="0">
              <a:solidFill>
                <a:srgbClr val="FF9900"/>
              </a:solidFill>
              <a:latin typeface="Coolvetica Rg" pitchFamily="34" charset="0"/>
            </a:endParaRPr>
          </a:p>
        </p:txBody>
      </p:sp>
    </p:spTree>
    <p:extLst>
      <p:ext uri="{BB962C8B-B14F-4D97-AF65-F5344CB8AC3E}">
        <p14:creationId xmlns:p14="http://schemas.microsoft.com/office/powerpoint/2010/main" val="20066148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 y="7164213"/>
            <a:ext cx="10079567" cy="397615"/>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00" y="539477"/>
            <a:ext cx="9649072" cy="2952328"/>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49" y="3779837"/>
            <a:ext cx="5084295" cy="3168352"/>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3080" y="3779837"/>
            <a:ext cx="4290392" cy="3168352"/>
          </a:xfrm>
          <a:prstGeom prst="rect">
            <a:avLst/>
          </a:prstGeom>
        </p:spPr>
      </p:pic>
    </p:spTree>
    <p:extLst>
      <p:ext uri="{BB962C8B-B14F-4D97-AF65-F5344CB8AC3E}">
        <p14:creationId xmlns:p14="http://schemas.microsoft.com/office/powerpoint/2010/main" val="2678025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0970" y="130441"/>
            <a:ext cx="9806826" cy="6937114"/>
          </a:xfrm>
          <a:prstGeom prst="rect">
            <a:avLst/>
          </a:prstGeom>
        </p:spPr>
      </p:pic>
      <p:sp>
        <p:nvSpPr>
          <p:cNvPr id="2" name="CuadroTexto 1"/>
          <p:cNvSpPr txBox="1"/>
          <p:nvPr/>
        </p:nvSpPr>
        <p:spPr>
          <a:xfrm>
            <a:off x="1030047" y="2465602"/>
            <a:ext cx="8008672" cy="1008289"/>
          </a:xfrm>
          <a:prstGeom prst="rect">
            <a:avLst/>
          </a:prstGeom>
          <a:noFill/>
        </p:spPr>
        <p:txBody>
          <a:bodyPr wrap="square" rtlCol="0">
            <a:spAutoFit/>
          </a:bodyPr>
          <a:lstStyle/>
          <a:p>
            <a:pPr algn="ctr"/>
            <a:r>
              <a:rPr lang="es-PE" sz="5952" dirty="0">
                <a:solidFill>
                  <a:srgbClr val="FAA306"/>
                </a:solidFill>
                <a:latin typeface="Coolvetica Rg" panose="020B0603030602020004" pitchFamily="34" charset="0"/>
              </a:rPr>
              <a:t>Puerto Maldonado</a:t>
            </a:r>
          </a:p>
        </p:txBody>
      </p:sp>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202308"/>
            <a:ext cx="10079567" cy="397615"/>
          </a:xfrm>
          <a:prstGeom prst="rect">
            <a:avLst/>
          </a:prstGeom>
        </p:spPr>
      </p:pic>
      <p:cxnSp>
        <p:nvCxnSpPr>
          <p:cNvPr id="9" name="Conector recto 8"/>
          <p:cNvCxnSpPr/>
          <p:nvPr/>
        </p:nvCxnSpPr>
        <p:spPr>
          <a:xfrm>
            <a:off x="1714054" y="3496333"/>
            <a:ext cx="6808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CuadroTexto 9"/>
          <p:cNvSpPr txBox="1"/>
          <p:nvPr/>
        </p:nvSpPr>
        <p:spPr>
          <a:xfrm>
            <a:off x="644501" y="3403003"/>
            <a:ext cx="9108941" cy="770852"/>
          </a:xfrm>
          <a:prstGeom prst="rect">
            <a:avLst/>
          </a:prstGeom>
          <a:noFill/>
        </p:spPr>
        <p:txBody>
          <a:bodyPr wrap="square" rtlCol="0">
            <a:spAutoFit/>
          </a:bodyPr>
          <a:lstStyle/>
          <a:p>
            <a:pPr algn="ctr"/>
            <a:r>
              <a:rPr lang="en-US" sz="4409" dirty="0">
                <a:latin typeface="Coolvetica Rg" panose="020B0603030602020004" pitchFamily="34" charset="0"/>
              </a:rPr>
              <a:t>3 days / 2 nights extension</a:t>
            </a:r>
            <a:endParaRPr lang="es-PE" sz="4409" dirty="0">
              <a:latin typeface="Coolvetica Rg" panose="020B0603030602020004" pitchFamily="34" charset="0"/>
            </a:endParaRPr>
          </a:p>
        </p:txBody>
      </p:sp>
    </p:spTree>
    <p:extLst>
      <p:ext uri="{BB962C8B-B14F-4D97-AF65-F5344CB8AC3E}">
        <p14:creationId xmlns:p14="http://schemas.microsoft.com/office/powerpoint/2010/main" val="39710746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463" y="107949"/>
            <a:ext cx="9791700" cy="7003713"/>
          </a:xfrm>
          <a:prstGeom prst="rect">
            <a:avLst/>
          </a:prstGeom>
        </p:spPr>
      </p:pic>
      <p:sp>
        <p:nvSpPr>
          <p:cNvPr id="6" name="Rectángulo 5"/>
          <p:cNvSpPr/>
          <p:nvPr/>
        </p:nvSpPr>
        <p:spPr>
          <a:xfrm>
            <a:off x="296471" y="4031826"/>
            <a:ext cx="3231907" cy="30611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9700">
              <a:solidFill>
                <a:srgbClr val="FFC000"/>
              </a:solidFill>
            </a:endParaRPr>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8632" y="4266548"/>
            <a:ext cx="507927" cy="486313"/>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9457" y="4931965"/>
            <a:ext cx="586277" cy="591681"/>
          </a:xfrm>
          <a:prstGeom prst="rect">
            <a:avLst/>
          </a:prstGeom>
        </p:spPr>
      </p:pic>
      <p:pic>
        <p:nvPicPr>
          <p:cNvPr id="9" name="Imagen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2281" y="6205228"/>
            <a:ext cx="491716" cy="497120"/>
          </a:xfrm>
          <a:prstGeom prst="rect">
            <a:avLst/>
          </a:prstGeom>
        </p:spPr>
      </p:pic>
      <p:sp>
        <p:nvSpPr>
          <p:cNvPr id="10" name="CuadroTexto 9"/>
          <p:cNvSpPr txBox="1"/>
          <p:nvPr/>
        </p:nvSpPr>
        <p:spPr>
          <a:xfrm>
            <a:off x="1025735" y="4345742"/>
            <a:ext cx="1928668" cy="397673"/>
          </a:xfrm>
          <a:prstGeom prst="rect">
            <a:avLst/>
          </a:prstGeom>
          <a:noFill/>
        </p:spPr>
        <p:txBody>
          <a:bodyPr wrap="square" rtlCol="0">
            <a:spAutoFit/>
          </a:bodyPr>
          <a:lstStyle/>
          <a:p>
            <a:r>
              <a:rPr lang="es-PE" sz="992" dirty="0" err="1">
                <a:latin typeface="Verdana" panose="020B0604030504040204" pitchFamily="34" charset="0"/>
                <a:ea typeface="Verdana" panose="020B0604030504040204" pitchFamily="34" charset="0"/>
                <a:cs typeface="Verdana" panose="020B0604030504040204" pitchFamily="34" charset="0"/>
              </a:rPr>
              <a:t>Altitude</a:t>
            </a:r>
            <a:r>
              <a:rPr lang="es-PE" sz="992" dirty="0">
                <a:latin typeface="Verdana" panose="020B0604030504040204" pitchFamily="34" charset="0"/>
                <a:ea typeface="Verdana" panose="020B0604030504040204" pitchFamily="34" charset="0"/>
                <a:cs typeface="Verdana" panose="020B0604030504040204" pitchFamily="34" charset="0"/>
              </a:rPr>
              <a:t>:</a:t>
            </a:r>
          </a:p>
          <a:p>
            <a:r>
              <a:rPr lang="es-PE" sz="992" dirty="0">
                <a:latin typeface="Verdana" panose="020B0604030504040204" pitchFamily="34" charset="0"/>
                <a:ea typeface="Verdana" panose="020B0604030504040204" pitchFamily="34" charset="0"/>
                <a:cs typeface="Verdana" panose="020B0604030504040204" pitchFamily="34" charset="0"/>
              </a:rPr>
              <a:t>104 </a:t>
            </a:r>
            <a:r>
              <a:rPr lang="es-PE" sz="992" dirty="0" err="1">
                <a:latin typeface="Verdana" panose="020B0604030504040204" pitchFamily="34" charset="0"/>
                <a:ea typeface="Verdana" panose="020B0604030504040204" pitchFamily="34" charset="0"/>
                <a:cs typeface="Verdana" panose="020B0604030504040204" pitchFamily="34" charset="0"/>
              </a:rPr>
              <a:t>m.a.s.l</a:t>
            </a:r>
            <a:r>
              <a:rPr lang="es-PE" sz="992" dirty="0">
                <a:latin typeface="Verdana" panose="020B0604030504040204" pitchFamily="34" charset="0"/>
                <a:ea typeface="Verdana" panose="020B0604030504040204" pitchFamily="34" charset="0"/>
                <a:cs typeface="Verdana" panose="020B0604030504040204" pitchFamily="34" charset="0"/>
              </a:rPr>
              <a:t> / 341 </a:t>
            </a:r>
            <a:r>
              <a:rPr lang="es-PE" sz="992" dirty="0" err="1">
                <a:latin typeface="Verdana" panose="020B0604030504040204" pitchFamily="34" charset="0"/>
                <a:ea typeface="Verdana" panose="020B0604030504040204" pitchFamily="34" charset="0"/>
                <a:cs typeface="Verdana" panose="020B0604030504040204" pitchFamily="34" charset="0"/>
              </a:rPr>
              <a:t>feet</a:t>
            </a:r>
            <a:endParaRPr lang="es-PE" sz="992" dirty="0">
              <a:latin typeface="Verdana" panose="020B0604030504040204" pitchFamily="34" charset="0"/>
              <a:ea typeface="Verdana" panose="020B0604030504040204" pitchFamily="34" charset="0"/>
              <a:cs typeface="Verdana" panose="020B0604030504040204" pitchFamily="34" charset="0"/>
            </a:endParaRPr>
          </a:p>
        </p:txBody>
      </p:sp>
      <p:sp>
        <p:nvSpPr>
          <p:cNvPr id="11" name="CuadroTexto 10"/>
          <p:cNvSpPr txBox="1"/>
          <p:nvPr/>
        </p:nvSpPr>
        <p:spPr>
          <a:xfrm>
            <a:off x="1037188" y="5014024"/>
            <a:ext cx="2274639" cy="1008353"/>
          </a:xfrm>
          <a:prstGeom prst="rect">
            <a:avLst/>
          </a:prstGeom>
          <a:noFill/>
        </p:spPr>
        <p:txBody>
          <a:bodyPr wrap="square" rtlCol="0">
            <a:spAutoFit/>
          </a:bodyPr>
          <a:lstStyle/>
          <a:p>
            <a:r>
              <a:rPr lang="es-PE" sz="992" dirty="0" err="1">
                <a:latin typeface="Verdana" panose="020B0604030504040204" pitchFamily="34" charset="0"/>
                <a:ea typeface="Verdana" panose="020B0604030504040204" pitchFamily="34" charset="0"/>
                <a:cs typeface="Verdana" panose="020B0604030504040204" pitchFamily="34" charset="0"/>
              </a:rPr>
              <a:t>Climate</a:t>
            </a:r>
            <a:r>
              <a:rPr lang="es-PE" sz="992" dirty="0">
                <a:latin typeface="Verdana" panose="020B0604030504040204" pitchFamily="34" charset="0"/>
                <a:ea typeface="Verdana" panose="020B0604030504040204" pitchFamily="34" charset="0"/>
                <a:cs typeface="Verdana" panose="020B0604030504040204" pitchFamily="34" charset="0"/>
              </a:rPr>
              <a:t>:</a:t>
            </a:r>
          </a:p>
          <a:p>
            <a:r>
              <a:rPr lang="es-PE" sz="992" dirty="0" err="1">
                <a:latin typeface="Verdana" panose="020B0604030504040204" pitchFamily="34" charset="0"/>
                <a:ea typeface="Verdana" panose="020B0604030504040204" pitchFamily="34" charset="0"/>
                <a:cs typeface="Verdana" panose="020B0604030504040204" pitchFamily="34" charset="0"/>
              </a:rPr>
              <a:t>Humid</a:t>
            </a:r>
            <a:r>
              <a:rPr lang="es-PE" sz="992" dirty="0">
                <a:latin typeface="Verdana" panose="020B0604030504040204" pitchFamily="34" charset="0"/>
                <a:ea typeface="Verdana" panose="020B0604030504040204" pitchFamily="34" charset="0"/>
                <a:cs typeface="Verdana" panose="020B0604030504040204" pitchFamily="34" charset="0"/>
              </a:rPr>
              <a:t> and </a:t>
            </a:r>
            <a:r>
              <a:rPr lang="es-PE" sz="992" dirty="0" err="1">
                <a:latin typeface="Verdana" panose="020B0604030504040204" pitchFamily="34" charset="0"/>
                <a:ea typeface="Verdana" panose="020B0604030504040204" pitchFamily="34" charset="0"/>
                <a:cs typeface="Verdana" panose="020B0604030504040204" pitchFamily="34" charset="0"/>
              </a:rPr>
              <a:t>warm</a:t>
            </a:r>
            <a:r>
              <a:rPr lang="es-PE" sz="992" dirty="0">
                <a:latin typeface="Verdana" panose="020B0604030504040204" pitchFamily="34" charset="0"/>
                <a:ea typeface="Verdana" panose="020B0604030504040204" pitchFamily="34" charset="0"/>
                <a:cs typeface="Verdana" panose="020B0604030504040204" pitchFamily="34" charset="0"/>
              </a:rPr>
              <a:t/>
            </a:r>
            <a:br>
              <a:rPr lang="es-PE" sz="992" dirty="0">
                <a:latin typeface="Verdana" panose="020B0604030504040204" pitchFamily="34" charset="0"/>
                <a:ea typeface="Verdana" panose="020B0604030504040204" pitchFamily="34" charset="0"/>
                <a:cs typeface="Verdana" panose="020B0604030504040204" pitchFamily="34" charset="0"/>
              </a:rPr>
            </a:br>
            <a:r>
              <a:rPr lang="es-PE" sz="992" dirty="0" err="1">
                <a:latin typeface="Verdana" panose="020B0604030504040204" pitchFamily="34" charset="0"/>
                <a:ea typeface="Verdana" panose="020B0604030504040204" pitchFamily="34" charset="0"/>
                <a:cs typeface="Verdana" panose="020B0604030504040204" pitchFamily="34" charset="0"/>
              </a:rPr>
              <a:t>Rainy</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season</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between</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December</a:t>
            </a:r>
            <a:r>
              <a:rPr lang="es-PE" sz="992" dirty="0">
                <a:latin typeface="Verdana" panose="020B0604030504040204" pitchFamily="34" charset="0"/>
                <a:ea typeface="Verdana" panose="020B0604030504040204" pitchFamily="34" charset="0"/>
                <a:cs typeface="Verdana" panose="020B0604030504040204" pitchFamily="34" charset="0"/>
              </a:rPr>
              <a:t> and March</a:t>
            </a:r>
          </a:p>
          <a:p>
            <a:r>
              <a:rPr lang="es-PE" sz="992" dirty="0" err="1">
                <a:latin typeface="Verdana" panose="020B0604030504040204" pitchFamily="34" charset="0"/>
                <a:ea typeface="Verdana" panose="020B0604030504040204" pitchFamily="34" charset="0"/>
                <a:cs typeface="Verdana" panose="020B0604030504040204" pitchFamily="34" charset="0"/>
              </a:rPr>
              <a:t>Maximum</a:t>
            </a:r>
            <a:r>
              <a:rPr lang="es-PE" sz="992" dirty="0">
                <a:latin typeface="Verdana" panose="020B0604030504040204" pitchFamily="34" charset="0"/>
                <a:ea typeface="Verdana" panose="020B0604030504040204" pitchFamily="34" charset="0"/>
                <a:cs typeface="Verdana" panose="020B0604030504040204" pitchFamily="34" charset="0"/>
              </a:rPr>
              <a:t>: 26°C (77°F)</a:t>
            </a:r>
          </a:p>
          <a:p>
            <a:r>
              <a:rPr lang="es-PE" sz="992" dirty="0" err="1">
                <a:latin typeface="Verdana" panose="020B0604030504040204" pitchFamily="34" charset="0"/>
                <a:ea typeface="Verdana" panose="020B0604030504040204" pitchFamily="34" charset="0"/>
                <a:cs typeface="Verdana" panose="020B0604030504040204" pitchFamily="34" charset="0"/>
              </a:rPr>
              <a:t>Minimum</a:t>
            </a:r>
            <a:r>
              <a:rPr lang="es-PE" sz="992" dirty="0">
                <a:latin typeface="Verdana" panose="020B0604030504040204" pitchFamily="34" charset="0"/>
                <a:ea typeface="Verdana" panose="020B0604030504040204" pitchFamily="34" charset="0"/>
                <a:cs typeface="Verdana" panose="020B0604030504040204" pitchFamily="34" charset="0"/>
              </a:rPr>
              <a:t>: 8°C ( 24°F)</a:t>
            </a:r>
          </a:p>
        </p:txBody>
      </p:sp>
      <p:sp>
        <p:nvSpPr>
          <p:cNvPr id="12" name="CuadroTexto 11"/>
          <p:cNvSpPr txBox="1"/>
          <p:nvPr/>
        </p:nvSpPr>
        <p:spPr>
          <a:xfrm>
            <a:off x="986558" y="6243918"/>
            <a:ext cx="2457823" cy="838756"/>
          </a:xfrm>
          <a:prstGeom prst="rect">
            <a:avLst/>
          </a:prstGeom>
          <a:noFill/>
        </p:spPr>
        <p:txBody>
          <a:bodyPr wrap="square" rtlCol="0">
            <a:spAutoFit/>
          </a:bodyPr>
          <a:lstStyle/>
          <a:p>
            <a:r>
              <a:rPr lang="es-PE" sz="992" dirty="0">
                <a:latin typeface="Verdana" panose="020B0604030504040204" pitchFamily="34" charset="0"/>
                <a:ea typeface="Verdana" panose="020B0604030504040204" pitchFamily="34" charset="0"/>
                <a:cs typeface="Verdana" panose="020B0604030504040204" pitchFamily="34" charset="0"/>
              </a:rPr>
              <a:t>Access </a:t>
            </a:r>
            <a:r>
              <a:rPr lang="es-PE" sz="992" dirty="0" err="1">
                <a:latin typeface="Verdana" panose="020B0604030504040204" pitchFamily="34" charset="0"/>
                <a:ea typeface="Verdana" panose="020B0604030504040204" pitchFamily="34" charset="0"/>
                <a:cs typeface="Verdana" panose="020B0604030504040204" pitchFamily="34" charset="0"/>
              </a:rPr>
              <a:t>Route</a:t>
            </a:r>
            <a:endParaRPr lang="es-PE" sz="992" dirty="0">
              <a:latin typeface="Verdana" panose="020B0604030504040204" pitchFamily="34" charset="0"/>
              <a:ea typeface="Verdana" panose="020B0604030504040204" pitchFamily="34" charset="0"/>
              <a:cs typeface="Verdana" panose="020B0604030504040204" pitchFamily="34" charset="0"/>
            </a:endParaRPr>
          </a:p>
          <a:p>
            <a:r>
              <a:rPr lang="es-PE" sz="992" dirty="0" err="1">
                <a:latin typeface="Verdana" panose="020B0604030504040204" pitchFamily="34" charset="0"/>
                <a:ea typeface="Verdana" panose="020B0604030504040204" pitchFamily="34" charset="0"/>
                <a:cs typeface="Verdana" panose="020B0604030504040204" pitchFamily="34" charset="0"/>
              </a:rPr>
              <a:t>By</a:t>
            </a:r>
            <a:r>
              <a:rPr lang="es-PE" sz="992" dirty="0">
                <a:latin typeface="Verdana" panose="020B0604030504040204" pitchFamily="34" charset="0"/>
                <a:ea typeface="Verdana" panose="020B0604030504040204" pitchFamily="34" charset="0"/>
                <a:cs typeface="Verdana" panose="020B0604030504040204" pitchFamily="34" charset="0"/>
              </a:rPr>
              <a:t> air: </a:t>
            </a:r>
          </a:p>
          <a:p>
            <a:r>
              <a:rPr lang="en-US" sz="992" dirty="0">
                <a:latin typeface="Verdana" panose="020B0604030504040204" pitchFamily="34" charset="0"/>
                <a:ea typeface="Verdana" panose="020B0604030504040204" pitchFamily="34" charset="0"/>
                <a:cs typeface="Verdana" panose="020B0604030504040204" pitchFamily="34" charset="0"/>
              </a:rPr>
              <a:t>Daily flights from Lima to: Puerto Maldonado (90min)</a:t>
            </a:r>
          </a:p>
          <a:p>
            <a:endParaRPr lang="es-PE" sz="882"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57103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t="-1" b="-746"/>
          <a:stretch/>
        </p:blipFill>
        <p:spPr>
          <a:xfrm>
            <a:off x="3594049" y="220894"/>
            <a:ext cx="4850438" cy="6813804"/>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892443" y="2761496"/>
            <a:ext cx="759265" cy="779423"/>
          </a:xfrm>
          <a:prstGeom prst="rect">
            <a:avLst/>
          </a:prstGeom>
        </p:spPr>
      </p:pic>
      <p:pic>
        <p:nvPicPr>
          <p:cNvPr id="7" name="Imagen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95801" y="4506629"/>
            <a:ext cx="752546" cy="765984"/>
          </a:xfrm>
          <a:prstGeom prst="rect">
            <a:avLst/>
          </a:prstGeom>
        </p:spPr>
      </p:pic>
      <p:pic>
        <p:nvPicPr>
          <p:cNvPr id="9" name="Imagen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26038" y="753748"/>
            <a:ext cx="692073" cy="846613"/>
          </a:xfrm>
          <a:prstGeom prst="rect">
            <a:avLst/>
          </a:prstGeom>
        </p:spPr>
      </p:pic>
      <p:sp>
        <p:nvSpPr>
          <p:cNvPr id="11" name="CuadroTexto 10"/>
          <p:cNvSpPr txBox="1"/>
          <p:nvPr/>
        </p:nvSpPr>
        <p:spPr>
          <a:xfrm>
            <a:off x="266540" y="2138487"/>
            <a:ext cx="4092467" cy="3009670"/>
          </a:xfrm>
          <a:prstGeom prst="rect">
            <a:avLst/>
          </a:prstGeom>
          <a:noFill/>
        </p:spPr>
        <p:txBody>
          <a:bodyPr wrap="square" rtlCol="0">
            <a:spAutoFit/>
          </a:bodyPr>
          <a:lstStyle/>
          <a:p>
            <a:pPr algn="r"/>
            <a:r>
              <a:rPr lang="es-PE" sz="3086" dirty="0">
                <a:solidFill>
                  <a:srgbClr val="FFC000"/>
                </a:solidFill>
                <a:latin typeface="Verdana" panose="020B0604030504040204" pitchFamily="34" charset="0"/>
                <a:ea typeface="Verdana" panose="020B0604030504040204" pitchFamily="34" charset="0"/>
                <a:cs typeface="Verdana" panose="020B0604030504040204" pitchFamily="34" charset="0"/>
              </a:rPr>
              <a:t>FEEL AND HEAR</a:t>
            </a:r>
          </a:p>
          <a:p>
            <a:pPr algn="r"/>
            <a:r>
              <a:rPr lang="es-PE" sz="3086" dirty="0">
                <a:solidFill>
                  <a:srgbClr val="FFC000"/>
                </a:solidFill>
                <a:latin typeface="Verdana" panose="020B0604030504040204" pitchFamily="34" charset="0"/>
                <a:ea typeface="Verdana" panose="020B0604030504040204" pitchFamily="34" charset="0"/>
                <a:cs typeface="Verdana" panose="020B0604030504040204" pitchFamily="34" charset="0"/>
              </a:rPr>
              <a:t>THE AMAZONIAN JUNGLE</a:t>
            </a:r>
          </a:p>
          <a:p>
            <a:endParaRPr lang="es-PE" sz="9700" dirty="0"/>
          </a:p>
        </p:txBody>
      </p:sp>
      <p:sp>
        <p:nvSpPr>
          <p:cNvPr id="21" name="CuadroTexto 20"/>
          <p:cNvSpPr txBox="1"/>
          <p:nvPr/>
        </p:nvSpPr>
        <p:spPr>
          <a:xfrm>
            <a:off x="476509" y="3878379"/>
            <a:ext cx="2817378" cy="2382383"/>
          </a:xfrm>
          <a:prstGeom prst="rect">
            <a:avLst/>
          </a:prstGeom>
          <a:noFill/>
        </p:spPr>
        <p:txBody>
          <a:bodyPr wrap="square" rtlCol="0">
            <a:spAutoFit/>
          </a:bodyPr>
          <a:lstStyle/>
          <a:p>
            <a:pPr marL="188989" indent="-188989" algn="just">
              <a:buFont typeface="Verdana" panose="020B0604030504040204" pitchFamily="34" charset="0"/>
              <a:buChar char="»"/>
            </a:pP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Puerto Maldonado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is</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main</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city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of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department</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of Madre de Dios, and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starting</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point</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for</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jungle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trips</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a:p>
            <a:pPr marL="188989" indent="-188989" algn="just">
              <a:buFont typeface="Verdana" panose="020B0604030504040204" pitchFamily="34" charset="0"/>
              <a:buChar char="»"/>
            </a:pPr>
            <a:endPar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endParaRPr>
          </a:p>
          <a:p>
            <a:pPr marL="188989" indent="-188989" algn="just">
              <a:buFont typeface="Verdana" panose="020B0604030504040204" pitchFamily="34" charset="0"/>
              <a:buChar char="»"/>
            </a:pP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Nearby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lies</a:t>
            </a:r>
            <a:r>
              <a:rPr lang="es-PE" sz="992"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Manu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National</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Park,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Tambopata</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National</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Reserve, and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Bahuaja-Sonene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National</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Park.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These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are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some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of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most</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pristine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primary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rainforests</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in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the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world</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which</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include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several</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oxbow</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lakes</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and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clay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clicks</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where</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hundreds</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of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birds</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including</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macaws</a:t>
            </a:r>
            <a:r>
              <a:rPr lang="es-PE" sz="992" dirty="0" smtClean="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feed</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on</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clay</a:t>
            </a:r>
            <a:r>
              <a:rPr lang="es-PE" sz="992" dirty="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rPr>
              <a:t>.</a:t>
            </a:r>
          </a:p>
        </p:txBody>
      </p:sp>
      <p:pic>
        <p:nvPicPr>
          <p:cNvPr id="25" name="Imagen 2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9" name="CuadroTexto 13"/>
          <p:cNvSpPr txBox="1"/>
          <p:nvPr/>
        </p:nvSpPr>
        <p:spPr>
          <a:xfrm>
            <a:off x="8621218" y="1617135"/>
            <a:ext cx="1301713" cy="855683"/>
          </a:xfrm>
          <a:prstGeom prst="rect">
            <a:avLst/>
          </a:prstGeom>
          <a:noFill/>
        </p:spPr>
        <p:txBody>
          <a:bodyPr wrap="square" rtlCol="0">
            <a:spAutoFit/>
          </a:bodyPr>
          <a:lstStyle/>
          <a:p>
            <a:pPr algn="ct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Season</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t>
            </a:r>
          </a:p>
          <a:p>
            <a:pPr algn="ct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All</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year</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round</a:t>
            </a:r>
          </a:p>
          <a:p>
            <a:pPr algn="ct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Rainy</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season</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December</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to </a:t>
            </a: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March</a:t>
            </a:r>
            <a:endPar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20" name="CuadroTexto 14"/>
          <p:cNvSpPr txBox="1"/>
          <p:nvPr/>
        </p:nvSpPr>
        <p:spPr>
          <a:xfrm>
            <a:off x="8731415" y="3479509"/>
            <a:ext cx="1081321" cy="1008353"/>
          </a:xfrm>
          <a:prstGeom prst="rect">
            <a:avLst/>
          </a:prstGeom>
          <a:noFill/>
        </p:spPr>
        <p:txBody>
          <a:bodyPr wrap="square" rtlCol="0">
            <a:spAutoFit/>
          </a:bodyPr>
          <a:lstStyle/>
          <a:p>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Content:</a:t>
            </a:r>
          </a:p>
          <a:p>
            <a:pPr algn="ct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Natural reserves, </a:t>
            </a: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Native</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communities</a:t>
            </a:r>
            <a:endPar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CuadroTexto 15"/>
          <p:cNvSpPr txBox="1"/>
          <p:nvPr/>
        </p:nvSpPr>
        <p:spPr>
          <a:xfrm>
            <a:off x="8620494" y="5365209"/>
            <a:ext cx="1303162" cy="550343"/>
          </a:xfrm>
          <a:prstGeom prst="rect">
            <a:avLst/>
          </a:prstGeom>
          <a:noFill/>
        </p:spPr>
        <p:txBody>
          <a:bodyPr wrap="square" rtlCol="0">
            <a:spAutoFit/>
          </a:bodyPr>
          <a:lstStyle/>
          <a:p>
            <a:pPr algn="ct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Recommended</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 </a:t>
            </a: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stay</a:t>
            </a: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a:t>
            </a:r>
          </a:p>
          <a:p>
            <a:pPr algn="ctr"/>
            <a:r>
              <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3 </a:t>
            </a:r>
            <a:r>
              <a:rPr lang="es-PE" sz="992" dirty="0" err="1">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rPr>
              <a:t>nights</a:t>
            </a:r>
            <a:endParaRPr lang="es-PE" sz="992" dirty="0">
              <a:solidFill>
                <a:schemeClr val="bg2">
                  <a:lumMod val="50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26601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Puerto Maldonado</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7" name="Picture 2" descr="http://www.inkaterra.com/wp-content/uploads/2014/02/ra-datination-002-1024x68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73596" y="107951"/>
            <a:ext cx="9762568" cy="698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9290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Jungle Excursions – Eco Activities</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1229" y="3313112"/>
            <a:ext cx="5257118"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E:\Activities\20101021_Fotos El Delfín II_0447.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040313" y="3930092"/>
            <a:ext cx="4877866" cy="3140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G:\UNIDAD C\Mis Documentos\Cristina\Image Bank\PEM Cris\DSC_0306.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44463" y="107950"/>
            <a:ext cx="9808020" cy="382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912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Jungle Excursions – Eco Activities</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13" name="Picture 13" descr="ITRA_Anaconda001_Mail"/>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3" y="107951"/>
            <a:ext cx="9764954" cy="381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descr="ITRA_Lago_Sandoval010_Low"/>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44463" y="3920356"/>
            <a:ext cx="4895850" cy="319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ITRA_Gamitana001_Low"/>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90"/>
          <a:stretch/>
        </p:blipFill>
        <p:spPr bwMode="auto">
          <a:xfrm>
            <a:off x="5040313" y="3924299"/>
            <a:ext cx="4869104" cy="318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7544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Biodiversity</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9" name="Picture 4" descr="http://www.monkeyworlds.com/wp-content/uploads/Squirrel_624.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84714" y="107950"/>
            <a:ext cx="4951449" cy="38507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res.cloudinary.com/dk-find-out/image/upload/q_80,w_1440/A-dreamstime_xxl_35475725_u4oin8.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137"/>
          <a:stretch/>
        </p:blipFill>
        <p:spPr bwMode="auto">
          <a:xfrm>
            <a:off x="144463" y="107950"/>
            <a:ext cx="4895850" cy="38358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RA-Caiman"/>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44463" y="3912789"/>
            <a:ext cx="9791700" cy="3179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21"/>
          <p:cNvSpPr>
            <a:spLocks noChangeArrowheads="1"/>
          </p:cNvSpPr>
          <p:nvPr/>
        </p:nvSpPr>
        <p:spPr bwMode="auto">
          <a:xfrm>
            <a:off x="287784" y="4118810"/>
            <a:ext cx="1249484" cy="23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28" tIns="32064" rIns="64128" bIns="3206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s-PE" sz="1102" dirty="0">
                <a:solidFill>
                  <a:srgbClr val="FFFFFF"/>
                </a:solidFill>
                <a:ea typeface="MS PGothic" panose="020B0600070205080204" pitchFamily="34" charset="-128"/>
              </a:rPr>
              <a:t>White Caiman</a:t>
            </a:r>
          </a:p>
        </p:txBody>
      </p:sp>
      <p:sp>
        <p:nvSpPr>
          <p:cNvPr id="18" name="Rectangle 23"/>
          <p:cNvSpPr>
            <a:spLocks noChangeArrowheads="1"/>
          </p:cNvSpPr>
          <p:nvPr/>
        </p:nvSpPr>
        <p:spPr bwMode="auto">
          <a:xfrm>
            <a:off x="9092222" y="3380297"/>
            <a:ext cx="1175533" cy="4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28" tIns="32064" rIns="64128" bIns="3206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s-PE" sz="1102" dirty="0">
                <a:solidFill>
                  <a:srgbClr val="FFFFFF"/>
                </a:solidFill>
                <a:ea typeface="MS PGothic" panose="020B0600070205080204" pitchFamily="34" charset="-128"/>
              </a:rPr>
              <a:t>Squirrel Monkey</a:t>
            </a:r>
          </a:p>
        </p:txBody>
      </p:sp>
      <p:sp>
        <p:nvSpPr>
          <p:cNvPr id="19" name="Rectangle 13"/>
          <p:cNvSpPr>
            <a:spLocks noChangeArrowheads="1"/>
          </p:cNvSpPr>
          <p:nvPr/>
        </p:nvSpPr>
        <p:spPr bwMode="auto">
          <a:xfrm>
            <a:off x="3621303" y="3522685"/>
            <a:ext cx="1291444" cy="4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4128" tIns="32064" rIns="64128" bIns="3206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s-PE" sz="1102" dirty="0">
                <a:solidFill>
                  <a:srgbClr val="FFFFFF"/>
                </a:solidFill>
                <a:ea typeface="MS PGothic" panose="020B0600070205080204" pitchFamily="34" charset="-128"/>
              </a:rPr>
              <a:t>Giant river otter</a:t>
            </a:r>
          </a:p>
          <a:p>
            <a:endParaRPr lang="en-US" altLang="es-PE" sz="1102" dirty="0">
              <a:solidFill>
                <a:srgbClr val="FFFFFF"/>
              </a:solidFill>
              <a:latin typeface="Verdana" panose="020B0604030504040204" pitchFamily="34" charset="0"/>
              <a:ea typeface="MS PGothic" panose="020B0600070205080204" pitchFamily="34" charset="-128"/>
            </a:endParaRPr>
          </a:p>
        </p:txBody>
      </p:sp>
    </p:spTree>
    <p:extLst>
      <p:ext uri="{BB962C8B-B14F-4D97-AF65-F5344CB8AC3E}">
        <p14:creationId xmlns:p14="http://schemas.microsoft.com/office/powerpoint/2010/main" val="613190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l="-862"/>
          <a:stretch/>
        </p:blipFill>
        <p:spPr>
          <a:xfrm>
            <a:off x="84524" y="167992"/>
            <a:ext cx="9827579" cy="6887704"/>
          </a:xfrm>
          <a:prstGeom prst="rect">
            <a:avLst/>
          </a:prstGeom>
        </p:spPr>
      </p:pic>
      <p:pic>
        <p:nvPicPr>
          <p:cNvPr id="5" name="Imagen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139693"/>
            <a:ext cx="10079567" cy="419982"/>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6298" y="419982"/>
            <a:ext cx="4115823" cy="2672764"/>
          </a:xfrm>
          <a:prstGeom prst="rect">
            <a:avLst/>
          </a:prstGeom>
        </p:spPr>
      </p:pic>
    </p:spTree>
    <p:extLst>
      <p:ext uri="{BB962C8B-B14F-4D97-AF65-F5344CB8AC3E}">
        <p14:creationId xmlns:p14="http://schemas.microsoft.com/office/powerpoint/2010/main" val="19590519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992212"/>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Biodiversity</a:t>
            </a:r>
          </a:p>
          <a:p>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13" name="Picture 17" descr="RA-Caiman"/>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
          <a:stretch/>
        </p:blipFill>
        <p:spPr bwMode="auto">
          <a:xfrm>
            <a:off x="144462" y="107950"/>
            <a:ext cx="4887913" cy="381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0"/>
          <p:cNvSpPr>
            <a:spLocks noChangeArrowheads="1"/>
          </p:cNvSpPr>
          <p:nvPr/>
        </p:nvSpPr>
        <p:spPr bwMode="auto">
          <a:xfrm>
            <a:off x="3957891" y="2842931"/>
            <a:ext cx="1067454" cy="40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28" tIns="32064" rIns="64128" bIns="3206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s-PE" sz="1102" dirty="0">
                <a:solidFill>
                  <a:srgbClr val="FFFFFF"/>
                </a:solidFill>
                <a:ea typeface="MS PGothic" panose="020B0600070205080204" pitchFamily="34" charset="-128"/>
              </a:rPr>
              <a:t>Scarlet Macaw</a:t>
            </a:r>
            <a:endParaRPr lang="en-US" altLang="es-PE" sz="1433" dirty="0">
              <a:solidFill>
                <a:srgbClr val="FFFFFF"/>
              </a:solidFill>
              <a:ea typeface="MS PGothic" panose="020B0600070205080204" pitchFamily="34" charset="-128"/>
            </a:endParaRPr>
          </a:p>
        </p:txBody>
      </p:sp>
      <p:pic>
        <p:nvPicPr>
          <p:cNvPr id="15" name="Picture 2" descr="ITRA_Aguti"/>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436"/>
          <a:stretch/>
        </p:blipFill>
        <p:spPr bwMode="auto">
          <a:xfrm>
            <a:off x="5040313" y="107951"/>
            <a:ext cx="4942419"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1"/>
          <p:cNvSpPr>
            <a:spLocks noChangeArrowheads="1"/>
          </p:cNvSpPr>
          <p:nvPr/>
        </p:nvSpPr>
        <p:spPr bwMode="auto">
          <a:xfrm>
            <a:off x="5133840" y="3608214"/>
            <a:ext cx="1056044" cy="23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28" tIns="32064" rIns="64128" bIns="3206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s-PE" sz="1102" dirty="0">
                <a:solidFill>
                  <a:srgbClr val="FFFFFF"/>
                </a:solidFill>
                <a:ea typeface="MS PGothic" panose="020B0600070205080204" pitchFamily="34" charset="-128"/>
              </a:rPr>
              <a:t>Brown Agouti</a:t>
            </a:r>
            <a:endParaRPr lang="en-US" altLang="es-PE" sz="1102" dirty="0">
              <a:solidFill>
                <a:srgbClr val="FFFFFF"/>
              </a:solidFill>
              <a:latin typeface="Geneva"/>
              <a:ea typeface="MS PGothic" panose="020B0600070205080204" pitchFamily="34" charset="-128"/>
            </a:endParaRPr>
          </a:p>
        </p:txBody>
      </p:sp>
      <p:pic>
        <p:nvPicPr>
          <p:cNvPr id="21" name="Picture 4" descr="ITRA_Sapito001lowextension"/>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44463" y="3924300"/>
            <a:ext cx="4880882" cy="318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8"/>
          <p:cNvSpPr>
            <a:spLocks noChangeArrowheads="1"/>
          </p:cNvSpPr>
          <p:nvPr/>
        </p:nvSpPr>
        <p:spPr bwMode="auto">
          <a:xfrm>
            <a:off x="459791" y="6741660"/>
            <a:ext cx="1211536" cy="23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28" tIns="32064" rIns="64128" bIns="3206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s-PE" sz="1102" dirty="0">
                <a:solidFill>
                  <a:srgbClr val="FFFFFF"/>
                </a:solidFill>
                <a:ea typeface="MS PGothic" panose="020B0600070205080204" pitchFamily="34" charset="-128"/>
              </a:rPr>
              <a:t>Clown Tree-frog</a:t>
            </a:r>
          </a:p>
        </p:txBody>
      </p:sp>
      <p:pic>
        <p:nvPicPr>
          <p:cNvPr id="23" name="Picture 16" descr="RA-Caiman"/>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024438" y="3924300"/>
            <a:ext cx="4911726"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2"/>
          <p:cNvSpPr>
            <a:spLocks noChangeArrowheads="1"/>
          </p:cNvSpPr>
          <p:nvPr/>
        </p:nvSpPr>
        <p:spPr bwMode="auto">
          <a:xfrm>
            <a:off x="5385829" y="6706764"/>
            <a:ext cx="2117763" cy="23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4128" tIns="32064" rIns="64128" bIns="32064">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s-PE" sz="1102" dirty="0">
                <a:solidFill>
                  <a:srgbClr val="FFFFFF"/>
                </a:solidFill>
                <a:ea typeface="MS PGothic" panose="020B0600070205080204" pitchFamily="34" charset="-128"/>
              </a:rPr>
              <a:t>Ornate Snail-eater snake</a:t>
            </a:r>
          </a:p>
        </p:txBody>
      </p:sp>
    </p:spTree>
    <p:extLst>
      <p:ext uri="{BB962C8B-B14F-4D97-AF65-F5344CB8AC3E}">
        <p14:creationId xmlns:p14="http://schemas.microsoft.com/office/powerpoint/2010/main" val="11695482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inkaterra.com/wp-content/uploads/2014/02/HC_Exc13-1024x68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3595" y="107951"/>
            <a:ext cx="9762568" cy="696301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Sandoval Lake</a:t>
            </a:r>
          </a:p>
          <a:p>
            <a:endParaRPr lang="en-US" sz="9700" dirty="0"/>
          </a:p>
        </p:txBody>
      </p:sp>
    </p:spTree>
    <p:extLst>
      <p:ext uri="{BB962C8B-B14F-4D97-AF65-F5344CB8AC3E}">
        <p14:creationId xmlns:p14="http://schemas.microsoft.com/office/powerpoint/2010/main" val="39591855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596" y="114772"/>
            <a:ext cx="9762568" cy="6978178"/>
          </a:xfrm>
          <a:prstGeom prst="rect">
            <a:avLst/>
          </a:prstGeom>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7" name="Rectangle 5"/>
          <p:cNvSpPr txBox="1">
            <a:spLocks noChangeArrowheads="1"/>
          </p:cNvSpPr>
          <p:nvPr/>
        </p:nvSpPr>
        <p:spPr>
          <a:xfrm>
            <a:off x="173596" y="2498501"/>
            <a:ext cx="9762568" cy="893208"/>
          </a:xfrm>
          <a:prstGeom prst="rect">
            <a:avLst/>
          </a:prstGeom>
        </p:spPr>
        <p:txBody>
          <a:bodyPr lIns="100556" tIns="50281" rIns="100556" bIns="50281"/>
          <a:lstStyle>
            <a:lvl1pPr algn="ctr" defTabSz="912317" rtl="0" eaLnBrk="1" latinLnBrk="0" hangingPunct="1">
              <a:spcBef>
                <a:spcPct val="0"/>
              </a:spcBef>
              <a:buNone/>
              <a:defRPr sz="4400" kern="1200">
                <a:solidFill>
                  <a:schemeClr val="tx1"/>
                </a:solidFill>
                <a:latin typeface="+mj-lt"/>
                <a:ea typeface="+mj-ea"/>
                <a:cs typeface="+mj-cs"/>
              </a:defRPr>
            </a:lvl1pPr>
          </a:lstStyle>
          <a:p>
            <a:pPr>
              <a:defRPr/>
            </a:pPr>
            <a:r>
              <a:rPr lang="es-ES" sz="3086" dirty="0" err="1">
                <a:solidFill>
                  <a:schemeClr val="bg1"/>
                </a:solidFill>
                <a:latin typeface="Verdana" pitchFamily="34" charset="0"/>
                <a:ea typeface="+mn-ea"/>
                <a:cs typeface="+mn-cs"/>
              </a:rPr>
              <a:t>Metropolitan</a:t>
            </a:r>
            <a:r>
              <a:rPr lang="es-ES" sz="3086" dirty="0">
                <a:solidFill>
                  <a:schemeClr val="bg1"/>
                </a:solidFill>
                <a:latin typeface="Verdana" pitchFamily="34" charset="0"/>
                <a:ea typeface="+mn-ea"/>
                <a:cs typeface="+mn-cs"/>
              </a:rPr>
              <a:t> </a:t>
            </a:r>
            <a:r>
              <a:rPr lang="es-ES" sz="3086" dirty="0" err="1">
                <a:solidFill>
                  <a:schemeClr val="bg1"/>
                </a:solidFill>
                <a:latin typeface="Verdana" pitchFamily="34" charset="0"/>
                <a:ea typeface="+mn-ea"/>
                <a:cs typeface="+mn-cs"/>
              </a:rPr>
              <a:t>Touring</a:t>
            </a:r>
            <a:r>
              <a:rPr lang="es-ES" sz="3086" dirty="0">
                <a:solidFill>
                  <a:schemeClr val="bg1"/>
                </a:solidFill>
                <a:latin typeface="Verdana" pitchFamily="34" charset="0"/>
                <a:ea typeface="+mn-ea"/>
                <a:cs typeface="+mn-cs"/>
              </a:rPr>
              <a:t> Peru</a:t>
            </a:r>
          </a:p>
          <a:p>
            <a:pPr>
              <a:defRPr/>
            </a:pPr>
            <a:r>
              <a:rPr lang="es-ES" sz="3086" dirty="0">
                <a:solidFill>
                  <a:schemeClr val="bg1"/>
                </a:solidFill>
                <a:latin typeface="Verdana" pitchFamily="34" charset="0"/>
                <a:ea typeface="+mn-ea"/>
                <a:cs typeface="+mn-cs"/>
              </a:rPr>
              <a:t> </a:t>
            </a:r>
          </a:p>
          <a:p>
            <a:pPr>
              <a:defRPr/>
            </a:pPr>
            <a:r>
              <a:rPr lang="es-ES" sz="3086" dirty="0" err="1">
                <a:solidFill>
                  <a:schemeClr val="bg1"/>
                </a:solidFill>
                <a:latin typeface="Verdana" pitchFamily="34" charset="0"/>
                <a:ea typeface="+mn-ea"/>
                <a:cs typeface="+mn-cs"/>
              </a:rPr>
              <a:t>Preferred</a:t>
            </a:r>
            <a:r>
              <a:rPr lang="es-ES" sz="3086" dirty="0">
                <a:solidFill>
                  <a:schemeClr val="bg1"/>
                </a:solidFill>
                <a:latin typeface="Verdana" pitchFamily="34" charset="0"/>
                <a:ea typeface="+mn-ea"/>
                <a:cs typeface="+mn-cs"/>
              </a:rPr>
              <a:t> </a:t>
            </a:r>
            <a:r>
              <a:rPr lang="es-ES" sz="3086" dirty="0" err="1">
                <a:solidFill>
                  <a:schemeClr val="bg1"/>
                </a:solidFill>
                <a:latin typeface="Verdana" pitchFamily="34" charset="0"/>
                <a:ea typeface="+mn-ea"/>
                <a:cs typeface="+mn-cs"/>
              </a:rPr>
              <a:t>Lodges</a:t>
            </a:r>
            <a:endParaRPr lang="es-ES" sz="3086" dirty="0">
              <a:solidFill>
                <a:schemeClr val="bg1"/>
              </a:solidFill>
              <a:latin typeface="Verdana" pitchFamily="34" charset="0"/>
              <a:ea typeface="+mn-ea"/>
              <a:cs typeface="+mn-cs"/>
            </a:endParaRPr>
          </a:p>
          <a:p>
            <a:pPr>
              <a:defRPr/>
            </a:pPr>
            <a:r>
              <a:rPr lang="es-ES" sz="3086" dirty="0">
                <a:solidFill>
                  <a:schemeClr val="bg1"/>
                </a:solidFill>
                <a:latin typeface="Verdana" pitchFamily="34" charset="0"/>
                <a:ea typeface="+mn-ea"/>
                <a:cs typeface="+mn-cs"/>
              </a:rPr>
              <a:t>Puerto Maldonado</a:t>
            </a:r>
            <a:endParaRPr lang="es-ES" sz="1764" dirty="0">
              <a:solidFill>
                <a:schemeClr val="bg1"/>
              </a:solidFill>
              <a:latin typeface="Verdana" pitchFamily="34" charset="0"/>
            </a:endParaRPr>
          </a:p>
        </p:txBody>
      </p:sp>
    </p:spTree>
    <p:extLst>
      <p:ext uri="{BB962C8B-B14F-4D97-AF65-F5344CB8AC3E}">
        <p14:creationId xmlns:p14="http://schemas.microsoft.com/office/powerpoint/2010/main" val="23234032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596" y="114772"/>
            <a:ext cx="9762568" cy="6978178"/>
          </a:xfrm>
          <a:prstGeom prst="rect">
            <a:avLst/>
          </a:prstGeom>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pic>
        <p:nvPicPr>
          <p:cNvPr id="8" name="Picture 5" descr="ITRA_Botes009_Low.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164834" y="114773"/>
            <a:ext cx="9771330" cy="697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Logo_Eco_Luxury"/>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r="-386"/>
          <a:stretch/>
        </p:blipFill>
        <p:spPr bwMode="auto">
          <a:xfrm>
            <a:off x="1583928" y="7233469"/>
            <a:ext cx="1097302" cy="27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rainforest_allianc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77360" y="7112826"/>
            <a:ext cx="744474" cy="42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New_BOP_Logo"/>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3928" y="7112826"/>
            <a:ext cx="323061" cy="41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1851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4" name="4 CuadroTexto"/>
          <p:cNvSpPr txBox="1">
            <a:spLocks noChangeArrowheads="1"/>
          </p:cNvSpPr>
          <p:nvPr/>
        </p:nvSpPr>
        <p:spPr bwMode="auto">
          <a:xfrm>
            <a:off x="576255" y="262489"/>
            <a:ext cx="6782626" cy="56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s-PE" sz="3086" dirty="0" err="1">
                <a:solidFill>
                  <a:schemeClr val="tx1">
                    <a:lumMod val="75000"/>
                    <a:lumOff val="25000"/>
                  </a:schemeClr>
                </a:solidFill>
                <a:latin typeface="Verdana" pitchFamily="34" charset="0"/>
              </a:rPr>
              <a:t>Inkaterra</a:t>
            </a:r>
            <a:r>
              <a:rPr lang="es-PE" sz="3086" dirty="0">
                <a:solidFill>
                  <a:schemeClr val="tx1">
                    <a:lumMod val="75000"/>
                    <a:lumOff val="25000"/>
                  </a:schemeClr>
                </a:solidFill>
                <a:latin typeface="Verdana" pitchFamily="34" charset="0"/>
              </a:rPr>
              <a:t> Reserva Amazónica</a:t>
            </a:r>
          </a:p>
        </p:txBody>
      </p:sp>
      <p:graphicFrame>
        <p:nvGraphicFramePr>
          <p:cNvPr id="15" name="5 Tabla"/>
          <p:cNvGraphicFramePr>
            <a:graphicFrameLocks noGrp="1"/>
          </p:cNvGraphicFramePr>
          <p:nvPr>
            <p:extLst>
              <p:ext uri="{D42A27DB-BD31-4B8C-83A1-F6EECF244321}">
                <p14:modId xmlns:p14="http://schemas.microsoft.com/office/powerpoint/2010/main" val="4268849696"/>
              </p:ext>
            </p:extLst>
          </p:nvPr>
        </p:nvGraphicFramePr>
        <p:xfrm>
          <a:off x="672500" y="941460"/>
          <a:ext cx="8651629" cy="5694258"/>
        </p:xfrm>
        <a:graphic>
          <a:graphicData uri="http://schemas.openxmlformats.org/drawingml/2006/table">
            <a:tbl>
              <a:tblPr>
                <a:tableStyleId>{0505E3EF-67EA-436B-97B2-0124C06EBD24}</a:tableStyleId>
              </a:tblPr>
              <a:tblGrid>
                <a:gridCol w="1614564">
                  <a:extLst>
                    <a:ext uri="{9D8B030D-6E8A-4147-A177-3AD203B41FA5}">
                      <a16:colId xmlns="" xmlns:a16="http://schemas.microsoft.com/office/drawing/2014/main" val="20000"/>
                    </a:ext>
                  </a:extLst>
                </a:gridCol>
                <a:gridCol w="2205589">
                  <a:extLst>
                    <a:ext uri="{9D8B030D-6E8A-4147-A177-3AD203B41FA5}">
                      <a16:colId xmlns="" xmlns:a16="http://schemas.microsoft.com/office/drawing/2014/main" val="20001"/>
                    </a:ext>
                  </a:extLst>
                </a:gridCol>
                <a:gridCol w="4831476">
                  <a:extLst>
                    <a:ext uri="{9D8B030D-6E8A-4147-A177-3AD203B41FA5}">
                      <a16:colId xmlns="" xmlns:a16="http://schemas.microsoft.com/office/drawing/2014/main" val="20002"/>
                    </a:ext>
                  </a:extLst>
                </a:gridCol>
              </a:tblGrid>
              <a:tr h="570679">
                <a:tc gridSpan="2">
                  <a:txBody>
                    <a:bodyPr/>
                    <a:lstStyle/>
                    <a:p>
                      <a:pPr algn="l" fontAlgn="ctr"/>
                      <a:r>
                        <a:rPr lang="es-PE" sz="1300" u="none" strike="noStrike" dirty="0"/>
                        <a:t>Access </a:t>
                      </a:r>
                      <a:r>
                        <a:rPr lang="en-US" sz="1300" u="none" strike="noStrike" noProof="0" dirty="0"/>
                        <a:t>method</a:t>
                      </a:r>
                      <a:endParaRPr lang="en-US" sz="1300" b="0" i="0" u="none" strike="noStrike" noProof="0" dirty="0">
                        <a:solidFill>
                          <a:srgbClr val="FFFFFF"/>
                        </a:solidFill>
                        <a:latin typeface="Verdana"/>
                      </a:endParaRPr>
                    </a:p>
                  </a:txBody>
                  <a:tcPr marL="7380" marR="7380" marT="7381" marB="0" anchor="ctr"/>
                </a:tc>
                <a:tc hMerge="1">
                  <a:txBody>
                    <a:bodyPr/>
                    <a:lstStyle/>
                    <a:p>
                      <a:endParaRPr lang="es-PE"/>
                    </a:p>
                  </a:txBody>
                  <a:tcPr/>
                </a:tc>
                <a:tc>
                  <a:txBody>
                    <a:bodyPr/>
                    <a:lstStyle/>
                    <a:p>
                      <a:pPr algn="l" fontAlgn="b"/>
                      <a:r>
                        <a:rPr lang="en-US" sz="1300" u="none" strike="noStrike"/>
                        <a:t>Car ride from PEM Airport to the port and motor boat ride down to Reserva Amazonica.</a:t>
                      </a:r>
                      <a:endParaRPr lang="en-US"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0"/>
                  </a:ext>
                </a:extLst>
              </a:tr>
              <a:tr h="222832">
                <a:tc gridSpan="2">
                  <a:txBody>
                    <a:bodyPr/>
                    <a:lstStyle/>
                    <a:p>
                      <a:pPr algn="l" fontAlgn="ctr"/>
                      <a:r>
                        <a:rPr lang="es-PE" sz="1300" u="none" strike="noStrike"/>
                        <a:t>Travel time</a:t>
                      </a:r>
                      <a:endParaRPr lang="es-PE" sz="1300" b="0" i="0" u="none" strike="noStrike">
                        <a:solidFill>
                          <a:srgbClr val="FFFFFF"/>
                        </a:solidFill>
                        <a:latin typeface="Verdana"/>
                      </a:endParaRPr>
                    </a:p>
                  </a:txBody>
                  <a:tcPr marL="7380" marR="7380" marT="7381" marB="0" anchor="ctr"/>
                </a:tc>
                <a:tc hMerge="1">
                  <a:txBody>
                    <a:bodyPr/>
                    <a:lstStyle/>
                    <a:p>
                      <a:endParaRPr lang="es-PE"/>
                    </a:p>
                  </a:txBody>
                  <a:tcPr/>
                </a:tc>
                <a:tc>
                  <a:txBody>
                    <a:bodyPr/>
                    <a:lstStyle/>
                    <a:p>
                      <a:pPr algn="l" fontAlgn="b"/>
                      <a:r>
                        <a:rPr lang="en-US" sz="1300" u="none" strike="noStrike"/>
                        <a:t>10’ car ride and 45’ motor boat </a:t>
                      </a:r>
                      <a:endParaRPr lang="en-US"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1"/>
                  </a:ext>
                </a:extLst>
              </a:tr>
              <a:tr h="481012">
                <a:tc gridSpan="2">
                  <a:txBody>
                    <a:bodyPr/>
                    <a:lstStyle/>
                    <a:p>
                      <a:pPr algn="l" fontAlgn="ctr"/>
                      <a:r>
                        <a:rPr lang="es-PE" sz="1300" u="none" strike="noStrike"/>
                        <a:t>Location</a:t>
                      </a:r>
                      <a:endParaRPr lang="es-PE" sz="1300" b="0" i="0" u="none" strike="noStrike">
                        <a:solidFill>
                          <a:srgbClr val="FFFFFF"/>
                        </a:solidFill>
                        <a:latin typeface="Verdana"/>
                      </a:endParaRPr>
                    </a:p>
                  </a:txBody>
                  <a:tcPr marL="7380" marR="7380" marT="7381" marB="0" anchor="ctr"/>
                </a:tc>
                <a:tc hMerge="1">
                  <a:txBody>
                    <a:bodyPr/>
                    <a:lstStyle/>
                    <a:p>
                      <a:endParaRPr lang="es-PE"/>
                    </a:p>
                  </a:txBody>
                  <a:tcPr/>
                </a:tc>
                <a:tc>
                  <a:txBody>
                    <a:bodyPr/>
                    <a:lstStyle/>
                    <a:p>
                      <a:pPr algn="l" fontAlgn="b"/>
                      <a:r>
                        <a:rPr lang="en-US" sz="1300" u="none" strike="noStrike"/>
                        <a:t>Adjacent to the lush  Tambopata National Reserve</a:t>
                      </a:r>
                      <a:endParaRPr lang="en-US"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2"/>
                  </a:ext>
                </a:extLst>
              </a:tr>
              <a:tr h="244830">
                <a:tc gridSpan="2">
                  <a:txBody>
                    <a:bodyPr/>
                    <a:lstStyle/>
                    <a:p>
                      <a:pPr algn="l" fontAlgn="ctr"/>
                      <a:r>
                        <a:rPr lang="es-PE" sz="1300" u="none" strike="noStrike" dirty="0" err="1"/>
                        <a:t>Best</a:t>
                      </a:r>
                      <a:r>
                        <a:rPr lang="es-PE" sz="1300" u="none" strike="noStrike" dirty="0"/>
                        <a:t> time </a:t>
                      </a:r>
                      <a:r>
                        <a:rPr lang="es-PE" sz="1300" u="none" strike="noStrike" dirty="0" err="1"/>
                        <a:t>to</a:t>
                      </a:r>
                      <a:r>
                        <a:rPr lang="es-PE" sz="1300" u="none" strike="noStrike" dirty="0"/>
                        <a:t> </a:t>
                      </a:r>
                      <a:r>
                        <a:rPr lang="es-PE" sz="1300" u="none" strike="noStrike" dirty="0" err="1"/>
                        <a:t>visit</a:t>
                      </a:r>
                      <a:endParaRPr lang="es-PE" sz="1300" b="0" i="0" u="none" strike="noStrike" dirty="0">
                        <a:solidFill>
                          <a:srgbClr val="FFFFFF"/>
                        </a:solidFill>
                        <a:latin typeface="Verdana"/>
                      </a:endParaRPr>
                    </a:p>
                  </a:txBody>
                  <a:tcPr marL="7380" marR="7380" marT="7381" marB="0" anchor="ctr"/>
                </a:tc>
                <a:tc hMerge="1">
                  <a:txBody>
                    <a:bodyPr/>
                    <a:lstStyle/>
                    <a:p>
                      <a:endParaRPr lang="es-PE"/>
                    </a:p>
                  </a:txBody>
                  <a:tcPr/>
                </a:tc>
                <a:tc>
                  <a:txBody>
                    <a:bodyPr/>
                    <a:lstStyle/>
                    <a:p>
                      <a:pPr algn="l" fontAlgn="b"/>
                      <a:r>
                        <a:rPr lang="es-PE" sz="1300" u="none" strike="noStrike"/>
                        <a:t>Late March through December</a:t>
                      </a:r>
                      <a:endParaRPr lang="es-PE"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3"/>
                  </a:ext>
                </a:extLst>
              </a:tr>
              <a:tr h="717196">
                <a:tc rowSpan="8">
                  <a:txBody>
                    <a:bodyPr/>
                    <a:lstStyle/>
                    <a:p>
                      <a:pPr algn="ctr" fontAlgn="ctr"/>
                      <a:r>
                        <a:rPr lang="es-PE" sz="1300" u="none" strike="noStrike"/>
                        <a:t>Lodge Facilities </a:t>
                      </a:r>
                      <a:endParaRPr lang="es-PE" sz="1300" b="0" i="0" u="none" strike="noStrike">
                        <a:solidFill>
                          <a:srgbClr val="FFFFFF"/>
                        </a:solidFill>
                        <a:latin typeface="Verdana"/>
                      </a:endParaRPr>
                    </a:p>
                  </a:txBody>
                  <a:tcPr marL="7380" marR="7380" marT="7381" marB="0" anchor="ctr"/>
                </a:tc>
                <a:tc>
                  <a:txBody>
                    <a:bodyPr/>
                    <a:lstStyle/>
                    <a:p>
                      <a:pPr algn="l" fontAlgn="b"/>
                      <a:r>
                        <a:rPr lang="es-PE" sz="1300" u="none" strike="noStrike"/>
                        <a:t>Rooms</a:t>
                      </a:r>
                      <a:endParaRPr lang="es-PE" sz="1300" b="0" i="0" u="none" strike="noStrike">
                        <a:solidFill>
                          <a:srgbClr val="FFFFFF"/>
                        </a:solidFill>
                        <a:latin typeface="Verdana"/>
                      </a:endParaRPr>
                    </a:p>
                  </a:txBody>
                  <a:tcPr marL="7380" marR="7380" marT="7381" marB="0" anchor="b"/>
                </a:tc>
                <a:tc>
                  <a:txBody>
                    <a:bodyPr/>
                    <a:lstStyle/>
                    <a:p>
                      <a:pPr algn="l" fontAlgn="b"/>
                      <a:r>
                        <a:rPr lang="en-US" sz="1300" u="none" strike="noStrike"/>
                        <a:t>35 thatched roof  cabañas, built on raised platforms in the style of the indigenous Ese’ Eja people.</a:t>
                      </a:r>
                      <a:endParaRPr lang="en-US"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4"/>
                  </a:ext>
                </a:extLst>
              </a:tr>
              <a:tr h="752258">
                <a:tc vMerge="1">
                  <a:txBody>
                    <a:bodyPr/>
                    <a:lstStyle/>
                    <a:p>
                      <a:endParaRPr lang="es-PE"/>
                    </a:p>
                  </a:txBody>
                  <a:tcPr/>
                </a:tc>
                <a:tc>
                  <a:txBody>
                    <a:bodyPr/>
                    <a:lstStyle/>
                    <a:p>
                      <a:pPr algn="l" fontAlgn="b"/>
                      <a:r>
                        <a:rPr lang="es-PE" sz="1300" u="none" strike="noStrike"/>
                        <a:t>Dining room</a:t>
                      </a:r>
                      <a:endParaRPr lang="es-PE" sz="1300" b="0" i="0" u="none" strike="noStrike">
                        <a:solidFill>
                          <a:srgbClr val="FFFFFF"/>
                        </a:solidFill>
                        <a:latin typeface="Verdana"/>
                      </a:endParaRPr>
                    </a:p>
                  </a:txBody>
                  <a:tcPr marL="7380" marR="7380" marT="7381" marB="0" anchor="b"/>
                </a:tc>
                <a:tc>
                  <a:txBody>
                    <a:bodyPr/>
                    <a:lstStyle/>
                    <a:p>
                      <a:pPr algn="l" fontAlgn="b"/>
                      <a:r>
                        <a:rPr lang="en-US" sz="1300" u="none" strike="noStrike"/>
                        <a:t>Meals are served in the main dining room. international buffet is served for breakfast; lunch and dinner are served a la carte</a:t>
                      </a:r>
                      <a:endParaRPr lang="en-US"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5"/>
                  </a:ext>
                </a:extLst>
              </a:tr>
              <a:tr h="244830">
                <a:tc vMerge="1">
                  <a:txBody>
                    <a:bodyPr/>
                    <a:lstStyle/>
                    <a:p>
                      <a:endParaRPr lang="es-PE"/>
                    </a:p>
                  </a:txBody>
                  <a:tcPr/>
                </a:tc>
                <a:tc>
                  <a:txBody>
                    <a:bodyPr/>
                    <a:lstStyle/>
                    <a:p>
                      <a:pPr algn="l" fontAlgn="b"/>
                      <a:r>
                        <a:rPr lang="es-PE" sz="1300" u="none" strike="noStrike"/>
                        <a:t>Bar</a:t>
                      </a:r>
                      <a:endParaRPr lang="es-PE" sz="1300" b="0" i="0" u="none" strike="noStrike">
                        <a:solidFill>
                          <a:srgbClr val="FFFFFF"/>
                        </a:solidFill>
                        <a:latin typeface="Verdana"/>
                      </a:endParaRPr>
                    </a:p>
                  </a:txBody>
                  <a:tcPr marL="7380" marR="7380" marT="7381" marB="0" anchor="b"/>
                </a:tc>
                <a:tc>
                  <a:txBody>
                    <a:bodyPr/>
                    <a:lstStyle/>
                    <a:p>
                      <a:pPr algn="l" fontAlgn="b"/>
                      <a:r>
                        <a:rPr lang="es-PE" sz="1300" u="none" strike="noStrike"/>
                        <a:t>Complete bar service</a:t>
                      </a:r>
                      <a:endParaRPr lang="es-PE"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6"/>
                  </a:ext>
                </a:extLst>
              </a:tr>
              <a:tr h="244830">
                <a:tc vMerge="1">
                  <a:txBody>
                    <a:bodyPr/>
                    <a:lstStyle/>
                    <a:p>
                      <a:endParaRPr lang="es-PE"/>
                    </a:p>
                  </a:txBody>
                  <a:tcPr/>
                </a:tc>
                <a:tc>
                  <a:txBody>
                    <a:bodyPr/>
                    <a:lstStyle/>
                    <a:p>
                      <a:pPr algn="l" fontAlgn="b"/>
                      <a:r>
                        <a:rPr lang="es-PE" sz="1300" u="none" strike="noStrike"/>
                        <a:t>Hammock area</a:t>
                      </a:r>
                      <a:endParaRPr lang="es-PE" sz="1300" b="0" i="0" u="none" strike="noStrike">
                        <a:solidFill>
                          <a:srgbClr val="FFFFFF"/>
                        </a:solidFill>
                        <a:latin typeface="Verdana"/>
                      </a:endParaRPr>
                    </a:p>
                  </a:txBody>
                  <a:tcPr marL="7380" marR="7380" marT="7381" marB="0" anchor="b"/>
                </a:tc>
                <a:tc>
                  <a:txBody>
                    <a:bodyPr/>
                    <a:lstStyle/>
                    <a:p>
                      <a:pPr algn="l" fontAlgn="b"/>
                      <a:r>
                        <a:rPr lang="es-PE" sz="1300" u="none" strike="noStrike"/>
                        <a:t>yes</a:t>
                      </a:r>
                      <a:endParaRPr lang="es-PE"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7"/>
                  </a:ext>
                </a:extLst>
              </a:tr>
              <a:tr h="354512">
                <a:tc vMerge="1">
                  <a:txBody>
                    <a:bodyPr/>
                    <a:lstStyle/>
                    <a:p>
                      <a:endParaRPr lang="es-PE"/>
                    </a:p>
                  </a:txBody>
                  <a:tcPr/>
                </a:tc>
                <a:tc>
                  <a:txBody>
                    <a:bodyPr/>
                    <a:lstStyle/>
                    <a:p>
                      <a:pPr algn="l" fontAlgn="b"/>
                      <a:r>
                        <a:rPr lang="es-PE" sz="1300" u="none" strike="noStrike"/>
                        <a:t>Trails</a:t>
                      </a:r>
                      <a:endParaRPr lang="es-PE" sz="1300" b="0" i="0" u="none" strike="noStrike">
                        <a:solidFill>
                          <a:srgbClr val="FFFFFF"/>
                        </a:solidFill>
                        <a:latin typeface="Verdana"/>
                      </a:endParaRPr>
                    </a:p>
                  </a:txBody>
                  <a:tcPr marL="7380" marR="7380" marT="7381" marB="0" anchor="b"/>
                </a:tc>
                <a:tc>
                  <a:txBody>
                    <a:bodyPr/>
                    <a:lstStyle/>
                    <a:p>
                      <a:pPr algn="l" fontAlgn="b"/>
                      <a:r>
                        <a:rPr lang="en-US" sz="1300" u="none" strike="noStrike"/>
                        <a:t>Yes, plus the Inkaterra Canopy Walkway</a:t>
                      </a:r>
                      <a:endParaRPr lang="en-US"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8"/>
                  </a:ext>
                </a:extLst>
              </a:tr>
              <a:tr h="244830">
                <a:tc vMerge="1">
                  <a:txBody>
                    <a:bodyPr/>
                    <a:lstStyle/>
                    <a:p>
                      <a:endParaRPr lang="es-PE"/>
                    </a:p>
                  </a:txBody>
                  <a:tcPr/>
                </a:tc>
                <a:tc>
                  <a:txBody>
                    <a:bodyPr/>
                    <a:lstStyle/>
                    <a:p>
                      <a:pPr algn="l" fontAlgn="b"/>
                      <a:r>
                        <a:rPr lang="es-PE" sz="1300" u="none" strike="noStrike"/>
                        <a:t>Boutique</a:t>
                      </a:r>
                      <a:endParaRPr lang="es-PE" sz="1300" b="0" i="0" u="none" strike="noStrike">
                        <a:solidFill>
                          <a:srgbClr val="FFFFFF"/>
                        </a:solidFill>
                        <a:latin typeface="Verdana"/>
                      </a:endParaRPr>
                    </a:p>
                  </a:txBody>
                  <a:tcPr marL="7380" marR="7380" marT="7381" marB="0" anchor="b"/>
                </a:tc>
                <a:tc>
                  <a:txBody>
                    <a:bodyPr/>
                    <a:lstStyle/>
                    <a:p>
                      <a:pPr algn="l" fontAlgn="b"/>
                      <a:r>
                        <a:rPr lang="es-PE" sz="1300" u="none" strike="noStrike"/>
                        <a:t>Yes</a:t>
                      </a:r>
                      <a:endParaRPr lang="es-PE"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09"/>
                  </a:ext>
                </a:extLst>
              </a:tr>
              <a:tr h="244830">
                <a:tc vMerge="1">
                  <a:txBody>
                    <a:bodyPr/>
                    <a:lstStyle/>
                    <a:p>
                      <a:endParaRPr lang="es-PE"/>
                    </a:p>
                  </a:txBody>
                  <a:tcPr/>
                </a:tc>
                <a:tc>
                  <a:txBody>
                    <a:bodyPr/>
                    <a:lstStyle/>
                    <a:p>
                      <a:pPr algn="l" fontAlgn="b"/>
                      <a:r>
                        <a:rPr lang="es-PE" sz="1300" u="none" strike="noStrike"/>
                        <a:t>Library</a:t>
                      </a:r>
                      <a:endParaRPr lang="es-PE" sz="1300" b="0" i="0" u="none" strike="noStrike">
                        <a:solidFill>
                          <a:srgbClr val="FFFFFF"/>
                        </a:solidFill>
                        <a:latin typeface="Verdana"/>
                      </a:endParaRPr>
                    </a:p>
                  </a:txBody>
                  <a:tcPr marL="7380" marR="7380" marT="7381" marB="0" anchor="b"/>
                </a:tc>
                <a:tc>
                  <a:txBody>
                    <a:bodyPr/>
                    <a:lstStyle/>
                    <a:p>
                      <a:pPr algn="l" fontAlgn="b"/>
                      <a:r>
                        <a:rPr lang="es-PE" sz="1300" u="none" strike="noStrike"/>
                        <a:t>Yes</a:t>
                      </a:r>
                      <a:endParaRPr lang="es-PE"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10"/>
                  </a:ext>
                </a:extLst>
              </a:tr>
              <a:tr h="244830">
                <a:tc vMerge="1">
                  <a:txBody>
                    <a:bodyPr/>
                    <a:lstStyle/>
                    <a:p>
                      <a:endParaRPr lang="es-PE"/>
                    </a:p>
                  </a:txBody>
                  <a:tcPr/>
                </a:tc>
                <a:tc>
                  <a:txBody>
                    <a:bodyPr/>
                    <a:lstStyle/>
                    <a:p>
                      <a:pPr algn="l" fontAlgn="b"/>
                      <a:r>
                        <a:rPr lang="es-PE" sz="1300" u="none" strike="noStrike"/>
                        <a:t>Observation towers</a:t>
                      </a:r>
                      <a:endParaRPr lang="es-PE" sz="1300" b="0" i="0" u="none" strike="noStrike">
                        <a:solidFill>
                          <a:srgbClr val="FFFFFF"/>
                        </a:solidFill>
                        <a:latin typeface="Verdana"/>
                      </a:endParaRPr>
                    </a:p>
                  </a:txBody>
                  <a:tcPr marL="7380" marR="7380" marT="7381" marB="0" anchor="b"/>
                </a:tc>
                <a:tc>
                  <a:txBody>
                    <a:bodyPr/>
                    <a:lstStyle/>
                    <a:p>
                      <a:pPr algn="l" fontAlgn="b"/>
                      <a:r>
                        <a:rPr lang="es-PE" sz="1300" u="none" strike="noStrike"/>
                        <a:t>Yes</a:t>
                      </a:r>
                      <a:endParaRPr lang="es-PE"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11"/>
                  </a:ext>
                </a:extLst>
              </a:tr>
              <a:tr h="244830">
                <a:tc gridSpan="2">
                  <a:txBody>
                    <a:bodyPr/>
                    <a:lstStyle/>
                    <a:p>
                      <a:pPr algn="l" fontAlgn="b"/>
                      <a:r>
                        <a:rPr lang="es-PE" sz="1300" u="none" strike="noStrike"/>
                        <a:t>Guide ratio</a:t>
                      </a:r>
                      <a:endParaRPr lang="es-PE" sz="1300" b="0" i="0" u="none" strike="noStrike">
                        <a:solidFill>
                          <a:srgbClr val="FFFFFF"/>
                        </a:solidFill>
                        <a:latin typeface="Verdana"/>
                      </a:endParaRPr>
                    </a:p>
                  </a:txBody>
                  <a:tcPr marL="7380" marR="7380" marT="7381" marB="0" anchor="b"/>
                </a:tc>
                <a:tc hMerge="1">
                  <a:txBody>
                    <a:bodyPr/>
                    <a:lstStyle/>
                    <a:p>
                      <a:endParaRPr lang="es-PE"/>
                    </a:p>
                  </a:txBody>
                  <a:tcPr/>
                </a:tc>
                <a:tc>
                  <a:txBody>
                    <a:bodyPr/>
                    <a:lstStyle/>
                    <a:p>
                      <a:pPr algn="l" fontAlgn="b"/>
                      <a:r>
                        <a:rPr lang="es-PE" sz="1300" u="none" strike="noStrike"/>
                        <a:t>Private Explorer Guides</a:t>
                      </a:r>
                      <a:endParaRPr lang="es-PE"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12"/>
                  </a:ext>
                </a:extLst>
              </a:tr>
              <a:tr h="354512">
                <a:tc gridSpan="2">
                  <a:txBody>
                    <a:bodyPr/>
                    <a:lstStyle/>
                    <a:p>
                      <a:pPr algn="l" fontAlgn="b"/>
                      <a:r>
                        <a:rPr lang="es-PE" sz="1300" u="none" strike="noStrike"/>
                        <a:t>Tour programs</a:t>
                      </a:r>
                      <a:endParaRPr lang="es-PE" sz="1300" b="0" i="0" u="none" strike="noStrike">
                        <a:solidFill>
                          <a:srgbClr val="FFFFFF"/>
                        </a:solidFill>
                        <a:latin typeface="Verdana"/>
                      </a:endParaRPr>
                    </a:p>
                  </a:txBody>
                  <a:tcPr marL="7380" marR="7380" marT="7381" marB="0" anchor="b"/>
                </a:tc>
                <a:tc hMerge="1">
                  <a:txBody>
                    <a:bodyPr/>
                    <a:lstStyle/>
                    <a:p>
                      <a:endParaRPr lang="es-PE"/>
                    </a:p>
                  </a:txBody>
                  <a:tcPr/>
                </a:tc>
                <a:tc>
                  <a:txBody>
                    <a:bodyPr/>
                    <a:lstStyle/>
                    <a:p>
                      <a:pPr algn="l" fontAlgn="b"/>
                      <a:r>
                        <a:rPr lang="en-US" sz="1300" u="none" strike="noStrike"/>
                        <a:t>3d/2n; 4d/3n; 5d/4n – add nights available</a:t>
                      </a:r>
                      <a:endParaRPr lang="en-US" sz="1300" b="0" i="0" u="none" strike="noStrike">
                        <a:solidFill>
                          <a:srgbClr val="FFFFFF"/>
                        </a:solidFill>
                        <a:latin typeface="Verdana"/>
                      </a:endParaRPr>
                    </a:p>
                  </a:txBody>
                  <a:tcPr marL="7380" marR="7380" marT="7381" marB="0" anchor="b"/>
                </a:tc>
                <a:extLst>
                  <a:ext uri="{0D108BD9-81ED-4DB2-BD59-A6C34878D82A}">
                    <a16:rowId xmlns="" xmlns:a16="http://schemas.microsoft.com/office/drawing/2014/main" val="10013"/>
                  </a:ext>
                </a:extLst>
              </a:tr>
              <a:tr h="527447">
                <a:tc gridSpan="2">
                  <a:txBody>
                    <a:bodyPr/>
                    <a:lstStyle/>
                    <a:p>
                      <a:pPr algn="l" fontAlgn="ctr"/>
                      <a:r>
                        <a:rPr lang="es-PE" sz="1300" u="none" strike="noStrike"/>
                        <a:t>Target market</a:t>
                      </a:r>
                      <a:endParaRPr lang="es-PE" sz="1300" b="0" i="0" u="none" strike="noStrike">
                        <a:solidFill>
                          <a:srgbClr val="FFFFFF"/>
                        </a:solidFill>
                        <a:latin typeface="Verdana"/>
                      </a:endParaRPr>
                    </a:p>
                  </a:txBody>
                  <a:tcPr marL="7380" marR="7380" marT="7381" marB="0" anchor="ctr"/>
                </a:tc>
                <a:tc hMerge="1">
                  <a:txBody>
                    <a:bodyPr/>
                    <a:lstStyle/>
                    <a:p>
                      <a:endParaRPr lang="es-PE"/>
                    </a:p>
                  </a:txBody>
                  <a:tcPr/>
                </a:tc>
                <a:tc>
                  <a:txBody>
                    <a:bodyPr/>
                    <a:lstStyle/>
                    <a:p>
                      <a:pPr algn="l" fontAlgn="b"/>
                      <a:r>
                        <a:rPr lang="en-US" sz="1300" u="none" strike="noStrike" dirty="0"/>
                        <a:t>Special interest, Honeymooners,</a:t>
                      </a:r>
                      <a:br>
                        <a:rPr lang="en-US" sz="1300" u="none" strike="noStrike" dirty="0"/>
                      </a:br>
                      <a:r>
                        <a:rPr lang="en-US" sz="1300" u="none" strike="noStrike" dirty="0"/>
                        <a:t>Birdwatchers, Photographers , Families</a:t>
                      </a:r>
                      <a:endParaRPr lang="en-US" sz="1300" b="0" i="0" u="none" strike="noStrike" dirty="0">
                        <a:solidFill>
                          <a:srgbClr val="FFFFFF"/>
                        </a:solidFill>
                        <a:latin typeface="Verdana"/>
                      </a:endParaRPr>
                    </a:p>
                  </a:txBody>
                  <a:tcPr marL="7380" marR="7380" marT="7381" marB="0" anchor="b"/>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4012077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Inkaterra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Reserva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Amazonica</a:t>
            </a:r>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7" name="Picture 2" descr="http://www.inkaterra.com/wp-content/uploads/2014/02/Inkaterra-Reserva-Amazonica_Main_House2-1024x68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1883" y="140198"/>
            <a:ext cx="9794280" cy="700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4097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inkaterra.com/wp-content/uploads/2014/02/ITRA_Exterior_pabellon0031-1024x68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1883" y="140199"/>
            <a:ext cx="9794280" cy="6952752"/>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Inkaterra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Reserva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Amazonica</a:t>
            </a:r>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spTree>
    <p:extLst>
      <p:ext uri="{BB962C8B-B14F-4D97-AF65-F5344CB8AC3E}">
        <p14:creationId xmlns:p14="http://schemas.microsoft.com/office/powerpoint/2010/main" val="41583301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Inkaterra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Reserva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Amazonica</a:t>
            </a:r>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7" name="Picture 2" descr="AMAZONICA SUITE"/>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07950"/>
            <a:ext cx="9791700" cy="696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1232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Inkaterra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Reserva</a:t>
            </a:r>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Amazonica</a:t>
            </a:r>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9" descr="RA-Comedo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7907" y="107951"/>
            <a:ext cx="9778256"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87367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CW_wid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4464" y="144463"/>
            <a:ext cx="9791700" cy="692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Tree>
    <p:extLst>
      <p:ext uri="{BB962C8B-B14F-4D97-AF65-F5344CB8AC3E}">
        <p14:creationId xmlns:p14="http://schemas.microsoft.com/office/powerpoint/2010/main" val="3297657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 y="7055696"/>
            <a:ext cx="10079567" cy="503978"/>
          </a:xfrm>
          <a:prstGeom prst="rect">
            <a:avLst/>
          </a:prstGeom>
        </p:spPr>
      </p:pic>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l="-1"/>
          <a:stretch/>
        </p:blipFill>
        <p:spPr>
          <a:xfrm>
            <a:off x="147523" y="167992"/>
            <a:ext cx="9785579" cy="6887704"/>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312" y="742807"/>
            <a:ext cx="4446491" cy="2113070"/>
          </a:xfrm>
          <a:prstGeom prst="rect">
            <a:avLst/>
          </a:prstGeom>
        </p:spPr>
      </p:pic>
    </p:spTree>
    <p:extLst>
      <p:ext uri="{BB962C8B-B14F-4D97-AF65-F5344CB8AC3E}">
        <p14:creationId xmlns:p14="http://schemas.microsoft.com/office/powerpoint/2010/main" val="301204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Canopy Tree House</a:t>
            </a:r>
          </a:p>
          <a:p>
            <a:endParaRPr lang="en-US" sz="9700" dirty="0"/>
          </a:p>
        </p:txBody>
      </p:sp>
      <p:pic>
        <p:nvPicPr>
          <p:cNvPr id="7" name="Picture 2" descr="http://img.allw.mn/content/w7/bn/ch41ehhx55b9d0ae554fa530080130.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84330" y="107951"/>
            <a:ext cx="9751833"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0137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Canopy Tree House</a:t>
            </a:r>
          </a:p>
          <a:p>
            <a:endParaRPr lang="en-US" sz="9700" dirty="0"/>
          </a:p>
        </p:txBody>
      </p:sp>
      <p:pic>
        <p:nvPicPr>
          <p:cNvPr id="8" name="Imagen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0144" y="136063"/>
            <a:ext cx="9786020" cy="6956887"/>
          </a:xfrm>
          <a:prstGeom prst="rect">
            <a:avLst/>
          </a:prstGeom>
        </p:spPr>
      </p:pic>
    </p:spTree>
    <p:extLst>
      <p:ext uri="{BB962C8B-B14F-4D97-AF65-F5344CB8AC3E}">
        <p14:creationId xmlns:p14="http://schemas.microsoft.com/office/powerpoint/2010/main" val="31635249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Canopy Tree House</a:t>
            </a:r>
          </a:p>
          <a:p>
            <a:endParaRPr lang="en-US" sz="9700" dirty="0"/>
          </a:p>
        </p:txBody>
      </p:sp>
      <p:pic>
        <p:nvPicPr>
          <p:cNvPr id="7" name="Picture 7" descr="ITRA_CanopyTreeHouse018_Low"/>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3" y="137219"/>
            <a:ext cx="9791700" cy="695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1243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pic>
        <p:nvPicPr>
          <p:cNvPr id="7" name="Picture 7" descr="ITRA_CanopyTreeHouse018_Low"/>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3" y="137219"/>
            <a:ext cx="9791700" cy="695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C_caratula"/>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t="-582"/>
          <a:stretch/>
        </p:blipFill>
        <p:spPr bwMode="auto">
          <a:xfrm>
            <a:off x="179051" y="65792"/>
            <a:ext cx="9757112" cy="702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50059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9" name="4 CuadroTexto"/>
          <p:cNvSpPr txBox="1">
            <a:spLocks noChangeArrowheads="1"/>
          </p:cNvSpPr>
          <p:nvPr/>
        </p:nvSpPr>
        <p:spPr bwMode="auto">
          <a:xfrm>
            <a:off x="336514" y="178492"/>
            <a:ext cx="7837402" cy="56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s-PE" sz="3086" dirty="0">
                <a:solidFill>
                  <a:schemeClr val="tx1">
                    <a:lumMod val="75000"/>
                    <a:lumOff val="25000"/>
                  </a:schemeClr>
                </a:solidFill>
                <a:latin typeface="Verdana" pitchFamily="34" charset="0"/>
              </a:rPr>
              <a:t>Hacienda Concepción </a:t>
            </a:r>
            <a:r>
              <a:rPr lang="es-PE" sz="3086" dirty="0" err="1">
                <a:solidFill>
                  <a:schemeClr val="tx1">
                    <a:lumMod val="75000"/>
                    <a:lumOff val="25000"/>
                  </a:schemeClr>
                </a:solidFill>
                <a:latin typeface="Verdana" pitchFamily="34" charset="0"/>
              </a:rPr>
              <a:t>by</a:t>
            </a:r>
            <a:r>
              <a:rPr lang="es-PE" sz="3086" dirty="0">
                <a:solidFill>
                  <a:schemeClr val="tx1">
                    <a:lumMod val="75000"/>
                    <a:lumOff val="25000"/>
                  </a:schemeClr>
                </a:solidFill>
                <a:latin typeface="Verdana" pitchFamily="34" charset="0"/>
              </a:rPr>
              <a:t> </a:t>
            </a:r>
            <a:r>
              <a:rPr lang="es-PE" sz="3086" dirty="0" err="1">
                <a:solidFill>
                  <a:schemeClr val="tx1">
                    <a:lumMod val="75000"/>
                    <a:lumOff val="25000"/>
                  </a:schemeClr>
                </a:solidFill>
                <a:latin typeface="Verdana" pitchFamily="34" charset="0"/>
              </a:rPr>
              <a:t>Inkaterra</a:t>
            </a:r>
            <a:endParaRPr lang="es-PE" sz="3086" dirty="0">
              <a:solidFill>
                <a:schemeClr val="tx1">
                  <a:lumMod val="75000"/>
                  <a:lumOff val="25000"/>
                </a:schemeClr>
              </a:solidFill>
              <a:latin typeface="Verdana" pitchFamily="34" charset="0"/>
            </a:endParaRPr>
          </a:p>
        </p:txBody>
      </p:sp>
      <p:graphicFrame>
        <p:nvGraphicFramePr>
          <p:cNvPr id="10" name="4 Tabla"/>
          <p:cNvGraphicFramePr>
            <a:graphicFrameLocks noGrp="1"/>
          </p:cNvGraphicFramePr>
          <p:nvPr>
            <p:extLst>
              <p:ext uri="{D42A27DB-BD31-4B8C-83A1-F6EECF244321}">
                <p14:modId xmlns:p14="http://schemas.microsoft.com/office/powerpoint/2010/main" val="54434477"/>
              </p:ext>
            </p:extLst>
          </p:nvPr>
        </p:nvGraphicFramePr>
        <p:xfrm>
          <a:off x="436261" y="845211"/>
          <a:ext cx="8651628" cy="5874503"/>
        </p:xfrm>
        <a:graphic>
          <a:graphicData uri="http://schemas.openxmlformats.org/drawingml/2006/table">
            <a:tbl>
              <a:tblPr>
                <a:tableStyleId>{0505E3EF-67EA-436B-97B2-0124C06EBD24}</a:tableStyleId>
              </a:tblPr>
              <a:tblGrid>
                <a:gridCol w="1362710">
                  <a:extLst>
                    <a:ext uri="{9D8B030D-6E8A-4147-A177-3AD203B41FA5}">
                      <a16:colId xmlns="" xmlns:a16="http://schemas.microsoft.com/office/drawing/2014/main" val="20000"/>
                    </a:ext>
                  </a:extLst>
                </a:gridCol>
                <a:gridCol w="2209062">
                  <a:extLst>
                    <a:ext uri="{9D8B030D-6E8A-4147-A177-3AD203B41FA5}">
                      <a16:colId xmlns="" xmlns:a16="http://schemas.microsoft.com/office/drawing/2014/main" val="20001"/>
                    </a:ext>
                  </a:extLst>
                </a:gridCol>
                <a:gridCol w="5079856">
                  <a:extLst>
                    <a:ext uri="{9D8B030D-6E8A-4147-A177-3AD203B41FA5}">
                      <a16:colId xmlns="" xmlns:a16="http://schemas.microsoft.com/office/drawing/2014/main" val="20002"/>
                    </a:ext>
                  </a:extLst>
                </a:gridCol>
              </a:tblGrid>
              <a:tr h="388160">
                <a:tc gridSpan="2">
                  <a:txBody>
                    <a:bodyPr/>
                    <a:lstStyle/>
                    <a:p>
                      <a:pPr algn="l" fontAlgn="ctr"/>
                      <a:r>
                        <a:rPr lang="es-PE" sz="1300" u="none" strike="noStrike" dirty="0"/>
                        <a:t>Access </a:t>
                      </a:r>
                      <a:r>
                        <a:rPr lang="en-US" sz="1300" u="none" strike="noStrike" noProof="0" dirty="0"/>
                        <a:t>method</a:t>
                      </a:r>
                      <a:endParaRPr lang="en-US" sz="1300" b="0" i="0" u="none" strike="noStrike" noProof="0" dirty="0">
                        <a:solidFill>
                          <a:srgbClr val="FFFFFF"/>
                        </a:solidFill>
                        <a:latin typeface="Verdana"/>
                      </a:endParaRPr>
                    </a:p>
                  </a:txBody>
                  <a:tcPr marL="6627" marR="6627" marT="6628" marB="0" anchor="ctr"/>
                </a:tc>
                <a:tc hMerge="1">
                  <a:txBody>
                    <a:bodyPr/>
                    <a:lstStyle/>
                    <a:p>
                      <a:endParaRPr lang="es-PE"/>
                    </a:p>
                  </a:txBody>
                  <a:tcPr/>
                </a:tc>
                <a:tc>
                  <a:txBody>
                    <a:bodyPr/>
                    <a:lstStyle/>
                    <a:p>
                      <a:pPr algn="l" fontAlgn="b"/>
                      <a:r>
                        <a:rPr lang="en-US" sz="1300" u="none" strike="noStrike"/>
                        <a:t>Car ride from PEM Airport to the port and motor boat ride</a:t>
                      </a:r>
                      <a:endParaRPr lang="en-US"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0"/>
                  </a:ext>
                </a:extLst>
              </a:tr>
              <a:tr h="533418">
                <a:tc gridSpan="2">
                  <a:txBody>
                    <a:bodyPr/>
                    <a:lstStyle/>
                    <a:p>
                      <a:pPr algn="l" fontAlgn="ctr"/>
                      <a:r>
                        <a:rPr lang="es-PE" sz="1300" u="none" strike="noStrike" dirty="0"/>
                        <a:t>Travel time</a:t>
                      </a:r>
                      <a:endParaRPr lang="es-PE" sz="1300" b="0" i="0" u="none" strike="noStrike" dirty="0">
                        <a:solidFill>
                          <a:srgbClr val="FFFFFF"/>
                        </a:solidFill>
                        <a:latin typeface="Verdana"/>
                      </a:endParaRPr>
                    </a:p>
                  </a:txBody>
                  <a:tcPr marL="6627" marR="6627" marT="6628" marB="0" anchor="ctr"/>
                </a:tc>
                <a:tc hMerge="1">
                  <a:txBody>
                    <a:bodyPr/>
                    <a:lstStyle/>
                    <a:p>
                      <a:endParaRPr lang="es-PE"/>
                    </a:p>
                  </a:txBody>
                  <a:tcPr/>
                </a:tc>
                <a:tc>
                  <a:txBody>
                    <a:bodyPr/>
                    <a:lstStyle/>
                    <a:p>
                      <a:pPr algn="l" fontAlgn="b"/>
                      <a:r>
                        <a:rPr lang="en-US" sz="1300" u="none" strike="noStrike"/>
                        <a:t>20 minutes down the river </a:t>
                      </a:r>
                      <a:br>
                        <a:rPr lang="en-US" sz="1300" u="none" strike="noStrike"/>
                      </a:br>
                      <a:r>
                        <a:rPr lang="en-US" sz="1300" u="none" strike="noStrike"/>
                        <a:t>from the town of Puerto Maldonado</a:t>
                      </a:r>
                      <a:endParaRPr lang="en-US"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1"/>
                  </a:ext>
                </a:extLst>
              </a:tr>
              <a:tr h="1233140">
                <a:tc gridSpan="2">
                  <a:txBody>
                    <a:bodyPr/>
                    <a:lstStyle/>
                    <a:p>
                      <a:pPr algn="l" fontAlgn="ctr"/>
                      <a:r>
                        <a:rPr lang="en-US" sz="1300" u="none" strike="noStrike" noProof="0" dirty="0"/>
                        <a:t>Location</a:t>
                      </a:r>
                      <a:endParaRPr lang="en-US" sz="1300" b="0" i="0" u="none" strike="noStrike" noProof="0" dirty="0">
                        <a:solidFill>
                          <a:srgbClr val="FFFFFF"/>
                        </a:solidFill>
                        <a:latin typeface="Verdana"/>
                      </a:endParaRPr>
                    </a:p>
                  </a:txBody>
                  <a:tcPr marL="6627" marR="6627" marT="6628" marB="0" anchor="ctr"/>
                </a:tc>
                <a:tc hMerge="1">
                  <a:txBody>
                    <a:bodyPr/>
                    <a:lstStyle/>
                    <a:p>
                      <a:endParaRPr lang="es-PE"/>
                    </a:p>
                  </a:txBody>
                  <a:tcPr/>
                </a:tc>
                <a:tc>
                  <a:txBody>
                    <a:bodyPr/>
                    <a:lstStyle/>
                    <a:p>
                      <a:pPr algn="l" fontAlgn="b"/>
                      <a:r>
                        <a:rPr lang="en-US" sz="1300" u="none" strike="noStrike"/>
                        <a:t>In an enchanting and serene lush setting within 819 hectares of natural rain forests that act as a buffer zone between the Tambopata National Park and the right shore of the vast Madre de Dios river. </a:t>
                      </a:r>
                      <a:endParaRPr lang="en-US"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2"/>
                  </a:ext>
                </a:extLst>
              </a:tr>
              <a:tr h="215645">
                <a:tc gridSpan="2">
                  <a:txBody>
                    <a:bodyPr/>
                    <a:lstStyle/>
                    <a:p>
                      <a:pPr algn="l" fontAlgn="ctr"/>
                      <a:r>
                        <a:rPr lang="es-PE" sz="1300" u="none" strike="noStrike"/>
                        <a:t>Best time to visit</a:t>
                      </a:r>
                      <a:endParaRPr lang="es-PE" sz="1300" b="0" i="0" u="none" strike="noStrike">
                        <a:solidFill>
                          <a:srgbClr val="FFFFFF"/>
                        </a:solidFill>
                        <a:latin typeface="Verdana"/>
                      </a:endParaRPr>
                    </a:p>
                  </a:txBody>
                  <a:tcPr marL="6627" marR="6627" marT="6628" marB="0" anchor="ctr"/>
                </a:tc>
                <a:tc hMerge="1">
                  <a:txBody>
                    <a:bodyPr/>
                    <a:lstStyle/>
                    <a:p>
                      <a:endParaRPr lang="es-PE"/>
                    </a:p>
                  </a:txBody>
                  <a:tcPr/>
                </a:tc>
                <a:tc>
                  <a:txBody>
                    <a:bodyPr/>
                    <a:lstStyle/>
                    <a:p>
                      <a:pPr algn="l" fontAlgn="b"/>
                      <a:r>
                        <a:rPr lang="es-PE" sz="1300" u="none" strike="noStrike"/>
                        <a:t>Late March through December</a:t>
                      </a:r>
                      <a:endParaRPr lang="es-PE"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3"/>
                  </a:ext>
                </a:extLst>
              </a:tr>
              <a:tr h="215645">
                <a:tc rowSpan="8">
                  <a:txBody>
                    <a:bodyPr/>
                    <a:lstStyle/>
                    <a:p>
                      <a:pPr algn="ctr" fontAlgn="ctr"/>
                      <a:r>
                        <a:rPr lang="es-PE" sz="1300" u="none" strike="noStrike"/>
                        <a:t>Lodge Facilities </a:t>
                      </a:r>
                      <a:endParaRPr lang="es-PE" sz="1300" b="0" i="0" u="none" strike="noStrike">
                        <a:solidFill>
                          <a:srgbClr val="FFFFFF"/>
                        </a:solidFill>
                        <a:latin typeface="Verdana"/>
                      </a:endParaRPr>
                    </a:p>
                  </a:txBody>
                  <a:tcPr marL="6627" marR="6627" marT="6628" marB="0" anchor="ctr"/>
                </a:tc>
                <a:tc>
                  <a:txBody>
                    <a:bodyPr/>
                    <a:lstStyle/>
                    <a:p>
                      <a:pPr algn="l" fontAlgn="b"/>
                      <a:r>
                        <a:rPr lang="es-PE" sz="1300" u="none" strike="noStrike"/>
                        <a:t>Rooms</a:t>
                      </a:r>
                      <a:endParaRPr lang="es-PE" sz="1300" b="0" i="0" u="none" strike="noStrike">
                        <a:solidFill>
                          <a:srgbClr val="FFFFFF"/>
                        </a:solidFill>
                        <a:latin typeface="Verdana"/>
                      </a:endParaRPr>
                    </a:p>
                  </a:txBody>
                  <a:tcPr marL="6627" marR="6627" marT="6628" marB="0" anchor="b"/>
                </a:tc>
                <a:tc>
                  <a:txBody>
                    <a:bodyPr/>
                    <a:lstStyle/>
                    <a:p>
                      <a:pPr algn="l" fontAlgn="b"/>
                      <a:r>
                        <a:rPr lang="en-US" sz="1300" u="none" strike="noStrike"/>
                        <a:t>8 twin rooms and 7 cabañas</a:t>
                      </a:r>
                      <a:endParaRPr lang="en-US"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4"/>
                  </a:ext>
                </a:extLst>
              </a:tr>
              <a:tr h="569302">
                <a:tc vMerge="1">
                  <a:txBody>
                    <a:bodyPr/>
                    <a:lstStyle/>
                    <a:p>
                      <a:endParaRPr lang="es-PE"/>
                    </a:p>
                  </a:txBody>
                  <a:tcPr/>
                </a:tc>
                <a:tc>
                  <a:txBody>
                    <a:bodyPr/>
                    <a:lstStyle/>
                    <a:p>
                      <a:pPr algn="l" fontAlgn="b"/>
                      <a:r>
                        <a:rPr lang="es-PE" sz="1300" u="none" strike="noStrike"/>
                        <a:t>Dining room</a:t>
                      </a:r>
                      <a:endParaRPr lang="es-PE" sz="1300" b="0" i="0" u="none" strike="noStrike">
                        <a:solidFill>
                          <a:srgbClr val="FFFFFF"/>
                        </a:solidFill>
                        <a:latin typeface="Verdana"/>
                      </a:endParaRPr>
                    </a:p>
                  </a:txBody>
                  <a:tcPr marL="6627" marR="6627" marT="6628" marB="0" anchor="b"/>
                </a:tc>
                <a:tc>
                  <a:txBody>
                    <a:bodyPr/>
                    <a:lstStyle/>
                    <a:p>
                      <a:pPr algn="l" fontAlgn="b"/>
                      <a:r>
                        <a:rPr lang="en-US" sz="1300" u="none" strike="noStrike"/>
                        <a:t>Nutritious buffet meals made with organic ingredients served in the main dining room.</a:t>
                      </a:r>
                      <a:endParaRPr lang="en-US"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5"/>
                  </a:ext>
                </a:extLst>
              </a:tr>
              <a:tr h="533418">
                <a:tc vMerge="1">
                  <a:txBody>
                    <a:bodyPr/>
                    <a:lstStyle/>
                    <a:p>
                      <a:endParaRPr lang="es-PE"/>
                    </a:p>
                  </a:txBody>
                  <a:tcPr/>
                </a:tc>
                <a:tc>
                  <a:txBody>
                    <a:bodyPr/>
                    <a:lstStyle/>
                    <a:p>
                      <a:pPr algn="l" fontAlgn="b"/>
                      <a:r>
                        <a:rPr lang="es-PE" sz="1300" u="none" strike="noStrike"/>
                        <a:t>Bar</a:t>
                      </a:r>
                      <a:endParaRPr lang="es-PE" sz="1300" b="0" i="0" u="none" strike="noStrike">
                        <a:solidFill>
                          <a:srgbClr val="FFFFFF"/>
                        </a:solidFill>
                        <a:latin typeface="Verdana"/>
                      </a:endParaRPr>
                    </a:p>
                  </a:txBody>
                  <a:tcPr marL="6627" marR="6627" marT="6628" marB="0" anchor="b"/>
                </a:tc>
                <a:tc>
                  <a:txBody>
                    <a:bodyPr/>
                    <a:lstStyle/>
                    <a:p>
                      <a:pPr algn="l" fontAlgn="b"/>
                      <a:r>
                        <a:rPr lang="en-US" sz="1300" u="none" strike="noStrike"/>
                        <a:t>Yes. Complementary Pisco sour during happy hour between 5 p.m. – 7 p.m.</a:t>
                      </a:r>
                      <a:endParaRPr lang="en-US"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6"/>
                  </a:ext>
                </a:extLst>
              </a:tr>
              <a:tr h="215645">
                <a:tc vMerge="1">
                  <a:txBody>
                    <a:bodyPr/>
                    <a:lstStyle/>
                    <a:p>
                      <a:endParaRPr lang="es-PE"/>
                    </a:p>
                  </a:txBody>
                  <a:tcPr/>
                </a:tc>
                <a:tc>
                  <a:txBody>
                    <a:bodyPr/>
                    <a:lstStyle/>
                    <a:p>
                      <a:pPr algn="l" fontAlgn="b"/>
                      <a:r>
                        <a:rPr lang="es-PE" sz="1300" u="none" strike="noStrike"/>
                        <a:t>Hammock area</a:t>
                      </a:r>
                      <a:endParaRPr lang="es-PE" sz="1300" b="0" i="0" u="none" strike="noStrike">
                        <a:solidFill>
                          <a:srgbClr val="FFFFFF"/>
                        </a:solidFill>
                        <a:latin typeface="Verdana"/>
                      </a:endParaRPr>
                    </a:p>
                  </a:txBody>
                  <a:tcPr marL="6627" marR="6627" marT="6628" marB="0" anchor="b"/>
                </a:tc>
                <a:tc>
                  <a:txBody>
                    <a:bodyPr/>
                    <a:lstStyle/>
                    <a:p>
                      <a:pPr algn="l" fontAlgn="b"/>
                      <a:r>
                        <a:rPr lang="es-PE" sz="1300" u="none" strike="noStrike"/>
                        <a:t>No</a:t>
                      </a:r>
                      <a:endParaRPr lang="es-PE"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7"/>
                  </a:ext>
                </a:extLst>
              </a:tr>
              <a:tr h="215645">
                <a:tc vMerge="1">
                  <a:txBody>
                    <a:bodyPr/>
                    <a:lstStyle/>
                    <a:p>
                      <a:endParaRPr lang="es-PE"/>
                    </a:p>
                  </a:txBody>
                  <a:tcPr/>
                </a:tc>
                <a:tc>
                  <a:txBody>
                    <a:bodyPr/>
                    <a:lstStyle/>
                    <a:p>
                      <a:pPr algn="l" fontAlgn="b"/>
                      <a:r>
                        <a:rPr lang="es-PE" sz="1300" u="none" strike="noStrike"/>
                        <a:t>Trails</a:t>
                      </a:r>
                      <a:endParaRPr lang="es-PE" sz="1300" b="0" i="0" u="none" strike="noStrike">
                        <a:solidFill>
                          <a:srgbClr val="FFFFFF"/>
                        </a:solidFill>
                        <a:latin typeface="Verdana"/>
                      </a:endParaRPr>
                    </a:p>
                  </a:txBody>
                  <a:tcPr marL="6627" marR="6627" marT="6628" marB="0" anchor="b"/>
                </a:tc>
                <a:tc>
                  <a:txBody>
                    <a:bodyPr/>
                    <a:lstStyle/>
                    <a:p>
                      <a:pPr algn="l" fontAlgn="b"/>
                      <a:r>
                        <a:rPr lang="es-PE" sz="1300" u="none" strike="noStrike"/>
                        <a:t>Yes. Many</a:t>
                      </a:r>
                      <a:endParaRPr lang="es-PE"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8"/>
                  </a:ext>
                </a:extLst>
              </a:tr>
              <a:tr h="215645">
                <a:tc vMerge="1">
                  <a:txBody>
                    <a:bodyPr/>
                    <a:lstStyle/>
                    <a:p>
                      <a:endParaRPr lang="es-PE"/>
                    </a:p>
                  </a:txBody>
                  <a:tcPr/>
                </a:tc>
                <a:tc>
                  <a:txBody>
                    <a:bodyPr/>
                    <a:lstStyle/>
                    <a:p>
                      <a:pPr algn="l" fontAlgn="b"/>
                      <a:r>
                        <a:rPr lang="es-PE" sz="1300" u="none" strike="noStrike"/>
                        <a:t>Boutique</a:t>
                      </a:r>
                      <a:endParaRPr lang="es-PE" sz="1300" b="0" i="0" u="none" strike="noStrike">
                        <a:solidFill>
                          <a:srgbClr val="FFFFFF"/>
                        </a:solidFill>
                        <a:latin typeface="Verdana"/>
                      </a:endParaRPr>
                    </a:p>
                  </a:txBody>
                  <a:tcPr marL="6627" marR="6627" marT="6628" marB="0" anchor="b"/>
                </a:tc>
                <a:tc>
                  <a:txBody>
                    <a:bodyPr/>
                    <a:lstStyle/>
                    <a:p>
                      <a:pPr algn="l" fontAlgn="b"/>
                      <a:r>
                        <a:rPr lang="es-PE" sz="1300" u="none" strike="noStrike"/>
                        <a:t>No</a:t>
                      </a:r>
                      <a:endParaRPr lang="es-PE"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09"/>
                  </a:ext>
                </a:extLst>
              </a:tr>
              <a:tr h="215645">
                <a:tc vMerge="1">
                  <a:txBody>
                    <a:bodyPr/>
                    <a:lstStyle/>
                    <a:p>
                      <a:endParaRPr lang="es-PE"/>
                    </a:p>
                  </a:txBody>
                  <a:tcPr/>
                </a:tc>
                <a:tc>
                  <a:txBody>
                    <a:bodyPr/>
                    <a:lstStyle/>
                    <a:p>
                      <a:pPr algn="l" fontAlgn="b"/>
                      <a:r>
                        <a:rPr lang="es-PE" sz="1300" u="none" strike="noStrike"/>
                        <a:t>Library</a:t>
                      </a:r>
                      <a:endParaRPr lang="es-PE" sz="1300" b="0" i="0" u="none" strike="noStrike">
                        <a:solidFill>
                          <a:srgbClr val="FFFFFF"/>
                        </a:solidFill>
                        <a:latin typeface="Verdana"/>
                      </a:endParaRPr>
                    </a:p>
                  </a:txBody>
                  <a:tcPr marL="6627" marR="6627" marT="6628" marB="0" anchor="b"/>
                </a:tc>
                <a:tc>
                  <a:txBody>
                    <a:bodyPr/>
                    <a:lstStyle/>
                    <a:p>
                      <a:pPr algn="l" fontAlgn="b"/>
                      <a:r>
                        <a:rPr lang="es-PE" sz="1300" u="none" strike="noStrike"/>
                        <a:t>No</a:t>
                      </a:r>
                      <a:endParaRPr lang="es-PE"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10"/>
                  </a:ext>
                </a:extLst>
              </a:tr>
              <a:tr h="215645">
                <a:tc vMerge="1">
                  <a:txBody>
                    <a:bodyPr/>
                    <a:lstStyle/>
                    <a:p>
                      <a:endParaRPr lang="es-PE"/>
                    </a:p>
                  </a:txBody>
                  <a:tcPr/>
                </a:tc>
                <a:tc>
                  <a:txBody>
                    <a:bodyPr/>
                    <a:lstStyle/>
                    <a:p>
                      <a:pPr algn="l" fontAlgn="b"/>
                      <a:r>
                        <a:rPr lang="es-PE" sz="1300" u="none" strike="noStrike"/>
                        <a:t>Observation towers</a:t>
                      </a:r>
                      <a:endParaRPr lang="es-PE" sz="1300" b="0" i="0" u="none" strike="noStrike">
                        <a:solidFill>
                          <a:srgbClr val="FFFFFF"/>
                        </a:solidFill>
                        <a:latin typeface="Verdana"/>
                      </a:endParaRPr>
                    </a:p>
                  </a:txBody>
                  <a:tcPr marL="6627" marR="6627" marT="6628" marB="0" anchor="b"/>
                </a:tc>
                <a:tc>
                  <a:txBody>
                    <a:bodyPr/>
                    <a:lstStyle/>
                    <a:p>
                      <a:pPr algn="l" fontAlgn="b"/>
                      <a:r>
                        <a:rPr lang="es-PE" sz="1300" u="none" strike="noStrike"/>
                        <a:t>No</a:t>
                      </a:r>
                      <a:endParaRPr lang="es-PE"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11"/>
                  </a:ext>
                </a:extLst>
              </a:tr>
              <a:tr h="215645">
                <a:tc gridSpan="2">
                  <a:txBody>
                    <a:bodyPr/>
                    <a:lstStyle/>
                    <a:p>
                      <a:pPr algn="l" fontAlgn="b"/>
                      <a:r>
                        <a:rPr lang="es-PE" sz="1300" u="none" strike="noStrike"/>
                        <a:t>Guide ratio</a:t>
                      </a:r>
                      <a:endParaRPr lang="es-PE" sz="1300" b="0" i="0" u="none" strike="noStrike">
                        <a:solidFill>
                          <a:srgbClr val="FFFFFF"/>
                        </a:solidFill>
                        <a:latin typeface="Verdana"/>
                      </a:endParaRPr>
                    </a:p>
                  </a:txBody>
                  <a:tcPr marL="6627" marR="6627" marT="6628" marB="0" anchor="b"/>
                </a:tc>
                <a:tc hMerge="1">
                  <a:txBody>
                    <a:bodyPr/>
                    <a:lstStyle/>
                    <a:p>
                      <a:endParaRPr lang="es-PE"/>
                    </a:p>
                  </a:txBody>
                  <a:tcPr/>
                </a:tc>
                <a:tc>
                  <a:txBody>
                    <a:bodyPr/>
                    <a:lstStyle/>
                    <a:p>
                      <a:pPr algn="l" fontAlgn="b"/>
                      <a:r>
                        <a:rPr lang="es-PE" sz="1300" u="none" strike="noStrike"/>
                        <a:t>Private Explorer Guides</a:t>
                      </a:r>
                      <a:endParaRPr lang="es-PE"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12"/>
                  </a:ext>
                </a:extLst>
              </a:tr>
              <a:tr h="358487">
                <a:tc gridSpan="2">
                  <a:txBody>
                    <a:bodyPr/>
                    <a:lstStyle/>
                    <a:p>
                      <a:pPr algn="l" fontAlgn="b"/>
                      <a:r>
                        <a:rPr lang="es-PE" sz="1300" u="none" strike="noStrike"/>
                        <a:t>Tour programs</a:t>
                      </a:r>
                      <a:endParaRPr lang="es-PE" sz="1300" b="0" i="0" u="none" strike="noStrike">
                        <a:solidFill>
                          <a:srgbClr val="FFFFFF"/>
                        </a:solidFill>
                        <a:latin typeface="Verdana"/>
                      </a:endParaRPr>
                    </a:p>
                  </a:txBody>
                  <a:tcPr marL="6627" marR="6627" marT="6628" marB="0" anchor="b"/>
                </a:tc>
                <a:tc hMerge="1">
                  <a:txBody>
                    <a:bodyPr/>
                    <a:lstStyle/>
                    <a:p>
                      <a:endParaRPr lang="es-PE"/>
                    </a:p>
                  </a:txBody>
                  <a:tcPr/>
                </a:tc>
                <a:tc>
                  <a:txBody>
                    <a:bodyPr/>
                    <a:lstStyle/>
                    <a:p>
                      <a:pPr algn="l" fontAlgn="b"/>
                      <a:r>
                        <a:rPr lang="en-US" sz="1300" u="none" strike="noStrike"/>
                        <a:t>3d/2n; 4d/3n; 5d/4n – add nights available</a:t>
                      </a:r>
                      <a:endParaRPr lang="en-US" sz="1300" b="0" i="0" u="none" strike="noStrike">
                        <a:solidFill>
                          <a:srgbClr val="FFFFFF"/>
                        </a:solidFill>
                        <a:latin typeface="Verdana"/>
                      </a:endParaRPr>
                    </a:p>
                  </a:txBody>
                  <a:tcPr marL="6627" marR="6627" marT="6628" marB="0" anchor="b"/>
                </a:tc>
                <a:extLst>
                  <a:ext uri="{0D108BD9-81ED-4DB2-BD59-A6C34878D82A}">
                    <a16:rowId xmlns="" xmlns:a16="http://schemas.microsoft.com/office/drawing/2014/main" val="10013"/>
                  </a:ext>
                </a:extLst>
              </a:tr>
              <a:tr h="533418">
                <a:tc gridSpan="2">
                  <a:txBody>
                    <a:bodyPr/>
                    <a:lstStyle/>
                    <a:p>
                      <a:pPr algn="l" fontAlgn="ctr"/>
                      <a:r>
                        <a:rPr lang="es-PE" sz="1300" u="none" strike="noStrike"/>
                        <a:t>Target market</a:t>
                      </a:r>
                      <a:endParaRPr lang="es-PE" sz="1300" b="0" i="0" u="none" strike="noStrike">
                        <a:solidFill>
                          <a:srgbClr val="FFFFFF"/>
                        </a:solidFill>
                        <a:latin typeface="Verdana"/>
                      </a:endParaRPr>
                    </a:p>
                  </a:txBody>
                  <a:tcPr marL="6627" marR="6627" marT="6628" marB="0" anchor="ctr"/>
                </a:tc>
                <a:tc hMerge="1">
                  <a:txBody>
                    <a:bodyPr/>
                    <a:lstStyle/>
                    <a:p>
                      <a:endParaRPr lang="es-PE"/>
                    </a:p>
                  </a:txBody>
                  <a:tcPr/>
                </a:tc>
                <a:tc>
                  <a:txBody>
                    <a:bodyPr/>
                    <a:lstStyle/>
                    <a:p>
                      <a:pPr algn="l" fontAlgn="b"/>
                      <a:r>
                        <a:rPr lang="en-US" sz="1300" u="none" strike="noStrike" dirty="0"/>
                        <a:t>Special interest, Honeymooners,</a:t>
                      </a:r>
                      <a:br>
                        <a:rPr lang="en-US" sz="1300" u="none" strike="noStrike" dirty="0"/>
                      </a:br>
                      <a:r>
                        <a:rPr lang="en-US" sz="1300" u="none" strike="noStrike" dirty="0"/>
                        <a:t>Birdwatchers, Photographers , Families</a:t>
                      </a:r>
                      <a:endParaRPr lang="en-US" sz="1300" b="0" i="0" u="none" strike="noStrike" dirty="0">
                        <a:solidFill>
                          <a:srgbClr val="FFFFFF"/>
                        </a:solidFill>
                        <a:latin typeface="Verdana"/>
                      </a:endParaRPr>
                    </a:p>
                  </a:txBody>
                  <a:tcPr marL="6627" marR="6627" marT="6628" marB="0" anchor="b"/>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32109284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Hacienda Concepción by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Inkaterra</a:t>
            </a:r>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2" descr="http://www.inkaterra.com/wp-content/uploads/2014/02/HC_MainHouse9-1024x68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8508" y="137220"/>
            <a:ext cx="9767655" cy="695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5347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Hacienda Concepción by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Inkaterra</a:t>
            </a:r>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7" name="Imagen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4464" y="144463"/>
            <a:ext cx="9791700" cy="6948488"/>
          </a:xfrm>
          <a:prstGeom prst="rect">
            <a:avLst/>
          </a:prstGeom>
        </p:spPr>
      </p:pic>
    </p:spTree>
    <p:extLst>
      <p:ext uri="{BB962C8B-B14F-4D97-AF65-F5344CB8AC3E}">
        <p14:creationId xmlns:p14="http://schemas.microsoft.com/office/powerpoint/2010/main" val="17559671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Hacienda Concepción by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Inkaterra</a:t>
            </a:r>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8" name="Picture 2" descr="http://www.inkaterra.com/wp-content/uploads/2014/02/HC_Cabana12-1024x68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1760" y="107950"/>
            <a:ext cx="9794404"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2258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Hacienda Concepción by </a:t>
            </a:r>
            <a:r>
              <a:rPr lang="en-US" sz="1323" dirty="0" err="1">
                <a:solidFill>
                  <a:srgbClr val="555555"/>
                </a:solidFill>
                <a:latin typeface="Verdana" panose="020B0604030504040204" pitchFamily="34" charset="0"/>
                <a:ea typeface="Verdana" panose="020B0604030504040204" pitchFamily="34" charset="0"/>
                <a:cs typeface="Verdana" panose="020B0604030504040204" pitchFamily="34" charset="0"/>
              </a:rPr>
              <a:t>Inkaterra</a:t>
            </a:r>
            <a:endPar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endParaRPr>
          </a:p>
          <a:p>
            <a:endParaRPr lang="en-US" sz="9700" dirty="0"/>
          </a:p>
        </p:txBody>
      </p:sp>
      <p:pic>
        <p:nvPicPr>
          <p:cNvPr id="7" name="Picture 2" descr="http://www.inkaterra.com/wp-content/uploads/2014/02/HC_Cabana7-1024x683.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2967" y="107950"/>
            <a:ext cx="9773196"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416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pic>
        <p:nvPicPr>
          <p:cNvPr id="8" name="Picture 7" descr="\\Srv-2003\image bank\FOTOS PROVEEDORES\RAINFOREST EXPEDITIONS\Fotos\Fotos\Posada Amazonas\APA_Morgan Stetler - Posada Amazonas.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3" y="103436"/>
            <a:ext cx="9791700" cy="698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575816" y="89188"/>
            <a:ext cx="2520280" cy="239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9" name="Picture 6" descr="\\Srv-2003\image bank\FOTOS PROVEEDORES\RAINFOREST EXPEDITIONS\Logos\Posada Amazona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4989" y="324332"/>
            <a:ext cx="2141934" cy="169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2074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 y="7055696"/>
            <a:ext cx="10079567" cy="503978"/>
          </a:xfrm>
          <a:prstGeom prst="rect">
            <a:avLst/>
          </a:prstGeom>
        </p:spPr>
      </p:pic>
      <p:pic>
        <p:nvPicPr>
          <p:cNvPr id="3" name="Imagen 2"/>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68522" y="167992"/>
            <a:ext cx="9743581" cy="6887704"/>
          </a:xfrm>
          <a:prstGeom prst="rect">
            <a:avLst/>
          </a:prstGeom>
        </p:spPr>
      </p:pic>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0511" y="5207776"/>
            <a:ext cx="4742270" cy="1595931"/>
          </a:xfrm>
          <a:prstGeom prst="rect">
            <a:avLst/>
          </a:prstGeom>
        </p:spPr>
      </p:pic>
    </p:spTree>
    <p:extLst>
      <p:ext uri="{BB962C8B-B14F-4D97-AF65-F5344CB8AC3E}">
        <p14:creationId xmlns:p14="http://schemas.microsoft.com/office/powerpoint/2010/main" val="153288202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4 CuadroTexto"/>
          <p:cNvSpPr txBox="1">
            <a:spLocks noChangeArrowheads="1"/>
          </p:cNvSpPr>
          <p:nvPr/>
        </p:nvSpPr>
        <p:spPr bwMode="auto">
          <a:xfrm>
            <a:off x="420511" y="367484"/>
            <a:ext cx="4198585" cy="56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s-PE" sz="3086" dirty="0">
                <a:solidFill>
                  <a:schemeClr val="tx1">
                    <a:lumMod val="75000"/>
                    <a:lumOff val="25000"/>
                  </a:schemeClr>
                </a:solidFill>
                <a:latin typeface="Verdana" pitchFamily="34" charset="0"/>
              </a:rPr>
              <a:t>Posada Amazonas</a:t>
            </a:r>
          </a:p>
        </p:txBody>
      </p:sp>
      <p:graphicFrame>
        <p:nvGraphicFramePr>
          <p:cNvPr id="4" name="3 Tabla"/>
          <p:cNvGraphicFramePr>
            <a:graphicFrameLocks noGrp="1"/>
          </p:cNvGraphicFramePr>
          <p:nvPr/>
        </p:nvGraphicFramePr>
        <p:xfrm>
          <a:off x="516757" y="1000957"/>
          <a:ext cx="8651628" cy="5580514"/>
        </p:xfrm>
        <a:graphic>
          <a:graphicData uri="http://schemas.openxmlformats.org/drawingml/2006/table">
            <a:tbl>
              <a:tblPr>
                <a:tableStyleId>{0505E3EF-67EA-436B-97B2-0124C06EBD24}</a:tableStyleId>
              </a:tblPr>
              <a:tblGrid>
                <a:gridCol w="1362710">
                  <a:extLst>
                    <a:ext uri="{9D8B030D-6E8A-4147-A177-3AD203B41FA5}">
                      <a16:colId xmlns="" xmlns:a16="http://schemas.microsoft.com/office/drawing/2014/main" val="20000"/>
                    </a:ext>
                  </a:extLst>
                </a:gridCol>
                <a:gridCol w="2209062">
                  <a:extLst>
                    <a:ext uri="{9D8B030D-6E8A-4147-A177-3AD203B41FA5}">
                      <a16:colId xmlns="" xmlns:a16="http://schemas.microsoft.com/office/drawing/2014/main" val="20001"/>
                    </a:ext>
                  </a:extLst>
                </a:gridCol>
                <a:gridCol w="5079856">
                  <a:extLst>
                    <a:ext uri="{9D8B030D-6E8A-4147-A177-3AD203B41FA5}">
                      <a16:colId xmlns="" xmlns:a16="http://schemas.microsoft.com/office/drawing/2014/main" val="20002"/>
                    </a:ext>
                  </a:extLst>
                </a:gridCol>
              </a:tblGrid>
              <a:tr h="409817">
                <a:tc gridSpan="2">
                  <a:txBody>
                    <a:bodyPr/>
                    <a:lstStyle/>
                    <a:p>
                      <a:pPr algn="l" fontAlgn="ctr"/>
                      <a:r>
                        <a:rPr lang="es-PE" sz="1300" u="none" strike="noStrike" dirty="0"/>
                        <a:t>Access </a:t>
                      </a:r>
                      <a:r>
                        <a:rPr lang="en-US" sz="1300" u="none" strike="noStrike" noProof="0" dirty="0"/>
                        <a:t>method</a:t>
                      </a:r>
                      <a:endParaRPr lang="en-US" sz="1300" b="0" i="0" u="none" strike="noStrike" noProof="0" dirty="0">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Bus ride from PEM Airport to the </a:t>
                      </a:r>
                      <a:r>
                        <a:rPr lang="en-US" sz="1300" u="none" strike="noStrike" dirty="0" err="1"/>
                        <a:t>Infierno</a:t>
                      </a:r>
                      <a:r>
                        <a:rPr lang="en-US" sz="1300" u="none" strike="noStrike" dirty="0"/>
                        <a:t> River Port and motor boat ride down to Posada Amazonas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0"/>
                  </a:ext>
                </a:extLst>
              </a:tr>
              <a:tr h="533363">
                <a:tc gridSpan="2">
                  <a:txBody>
                    <a:bodyPr/>
                    <a:lstStyle/>
                    <a:p>
                      <a:pPr algn="l" fontAlgn="ctr"/>
                      <a:r>
                        <a:rPr lang="es-PE" sz="1300" u="none" strike="noStrike"/>
                        <a:t>Travel time</a:t>
                      </a:r>
                      <a:endParaRPr lang="es-PE" sz="1300" b="0" i="0" u="none" strike="noStrike">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45´by motor boat and 10' walk to the lodge</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1"/>
                  </a:ext>
                </a:extLst>
              </a:tr>
              <a:tr h="723736">
                <a:tc gridSpan="2">
                  <a:txBody>
                    <a:bodyPr/>
                    <a:lstStyle/>
                    <a:p>
                      <a:pPr algn="l" fontAlgn="ctr"/>
                      <a:r>
                        <a:rPr lang="en-US" sz="1300" u="none" strike="noStrike" noProof="0" dirty="0"/>
                        <a:t>Location</a:t>
                      </a:r>
                      <a:endParaRPr lang="en-US" sz="1300" b="0" i="0" u="none" strike="noStrike" noProof="0" dirty="0">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Inside a 200 acre uninhabited private community reserve, adjacent to the </a:t>
                      </a:r>
                      <a:r>
                        <a:rPr lang="en-US" sz="1300" u="none" strike="noStrike" dirty="0" err="1"/>
                        <a:t>Tambopata</a:t>
                      </a:r>
                      <a:r>
                        <a:rPr lang="en-US" sz="1300" u="none" strike="noStrike" dirty="0"/>
                        <a:t> National Reserve</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2"/>
                  </a:ext>
                </a:extLst>
              </a:tr>
              <a:tr h="215623">
                <a:tc gridSpan="2">
                  <a:txBody>
                    <a:bodyPr/>
                    <a:lstStyle/>
                    <a:p>
                      <a:pPr algn="l" fontAlgn="ctr"/>
                      <a:r>
                        <a:rPr lang="es-PE" sz="1300" u="none" strike="noStrike"/>
                        <a:t>Best time to visit</a:t>
                      </a:r>
                      <a:endParaRPr lang="es-PE" sz="1300" b="0" i="0" u="none" strike="noStrike">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s-PE" sz="1300" u="none" strike="noStrike"/>
                        <a:t>Late March through December</a:t>
                      </a:r>
                      <a:endParaRPr lang="es-PE" sz="1300" b="0" i="0" u="none" strike="noStrike">
                        <a:solidFill>
                          <a:srgbClr val="FFFFFF"/>
                        </a:solidFill>
                        <a:latin typeface="Verdana"/>
                      </a:endParaRPr>
                    </a:p>
                  </a:txBody>
                  <a:tcPr marL="6627" marR="6627" marT="6627" marB="0" anchor="b"/>
                </a:tc>
                <a:extLst>
                  <a:ext uri="{0D108BD9-81ED-4DB2-BD59-A6C34878D82A}">
                    <a16:rowId xmlns="" xmlns:a16="http://schemas.microsoft.com/office/drawing/2014/main" val="10003"/>
                  </a:ext>
                </a:extLst>
              </a:tr>
              <a:tr h="409817">
                <a:tc rowSpan="8">
                  <a:txBody>
                    <a:bodyPr/>
                    <a:lstStyle/>
                    <a:p>
                      <a:pPr algn="ctr" fontAlgn="ctr"/>
                      <a:r>
                        <a:rPr lang="es-PE" sz="1300" u="none" strike="noStrike"/>
                        <a:t>Lodge Facilities </a:t>
                      </a:r>
                      <a:endParaRPr lang="es-PE" sz="1300" b="0" i="0" u="none" strike="noStrike">
                        <a:solidFill>
                          <a:srgbClr val="FFFFFF"/>
                        </a:solidFill>
                        <a:latin typeface="Verdana"/>
                      </a:endParaRPr>
                    </a:p>
                  </a:txBody>
                  <a:tcPr marL="6627" marR="6627" marT="6627" marB="0" anchor="ctr"/>
                </a:tc>
                <a:tc>
                  <a:txBody>
                    <a:bodyPr/>
                    <a:lstStyle/>
                    <a:p>
                      <a:pPr algn="l" fontAlgn="b"/>
                      <a:r>
                        <a:rPr lang="es-PE" sz="1300" u="none" strike="noStrike"/>
                        <a:t>Rooms</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30 double bedrooms with a private bathroom with hot water only. Rooms and bathrooms are separated by drapes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4"/>
                  </a:ext>
                </a:extLst>
              </a:tr>
              <a:tr h="569243">
                <a:tc vMerge="1">
                  <a:txBody>
                    <a:bodyPr/>
                    <a:lstStyle/>
                    <a:p>
                      <a:endParaRPr lang="es-PE"/>
                    </a:p>
                  </a:txBody>
                  <a:tcPr/>
                </a:tc>
                <a:tc>
                  <a:txBody>
                    <a:bodyPr/>
                    <a:lstStyle/>
                    <a:p>
                      <a:pPr algn="l" fontAlgn="b"/>
                      <a:r>
                        <a:rPr lang="es-PE" sz="1300" u="none" strike="noStrike"/>
                        <a:t>Dining room</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Self serve three course meals  served in the main dining room.</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5"/>
                  </a:ext>
                </a:extLst>
              </a:tr>
              <a:tr h="533363">
                <a:tc vMerge="1">
                  <a:txBody>
                    <a:bodyPr/>
                    <a:lstStyle/>
                    <a:p>
                      <a:endParaRPr lang="es-PE"/>
                    </a:p>
                  </a:txBody>
                  <a:tcPr/>
                </a:tc>
                <a:tc>
                  <a:txBody>
                    <a:bodyPr/>
                    <a:lstStyle/>
                    <a:p>
                      <a:pPr algn="l" fontAlgn="b"/>
                      <a:r>
                        <a:rPr lang="es-PE" sz="1300" u="none" strike="noStrike"/>
                        <a:t>Bar</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Yes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6"/>
                  </a:ext>
                </a:extLst>
              </a:tr>
              <a:tr h="215623">
                <a:tc vMerge="1">
                  <a:txBody>
                    <a:bodyPr/>
                    <a:lstStyle/>
                    <a:p>
                      <a:endParaRPr lang="es-PE"/>
                    </a:p>
                  </a:txBody>
                  <a:tcPr/>
                </a:tc>
                <a:tc>
                  <a:txBody>
                    <a:bodyPr/>
                    <a:lstStyle/>
                    <a:p>
                      <a:pPr algn="l" fontAlgn="b"/>
                      <a:r>
                        <a:rPr lang="es-PE" sz="1300" u="none" strike="noStrike"/>
                        <a:t>Hammock area</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a:t>No</a:t>
                      </a:r>
                      <a:endParaRPr lang="es-PE" sz="1300" b="0" i="0" u="none" strike="noStrike">
                        <a:solidFill>
                          <a:srgbClr val="FFFFFF"/>
                        </a:solidFill>
                        <a:latin typeface="Verdana"/>
                      </a:endParaRPr>
                    </a:p>
                  </a:txBody>
                  <a:tcPr marL="6627" marR="6627" marT="6627" marB="0" anchor="b"/>
                </a:tc>
                <a:extLst>
                  <a:ext uri="{0D108BD9-81ED-4DB2-BD59-A6C34878D82A}">
                    <a16:rowId xmlns="" xmlns:a16="http://schemas.microsoft.com/office/drawing/2014/main" val="10007"/>
                  </a:ext>
                </a:extLst>
              </a:tr>
              <a:tr h="215623">
                <a:tc vMerge="1">
                  <a:txBody>
                    <a:bodyPr/>
                    <a:lstStyle/>
                    <a:p>
                      <a:endParaRPr lang="es-PE"/>
                    </a:p>
                  </a:txBody>
                  <a:tcPr/>
                </a:tc>
                <a:tc>
                  <a:txBody>
                    <a:bodyPr/>
                    <a:lstStyle/>
                    <a:p>
                      <a:pPr algn="l" fontAlgn="b"/>
                      <a:r>
                        <a:rPr lang="es-PE" sz="1300" u="none" strike="noStrike"/>
                        <a:t>Trails</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a:t>Yes. Many</a:t>
                      </a:r>
                      <a:endParaRPr lang="es-PE" sz="1300" b="0" i="0" u="none" strike="noStrike">
                        <a:solidFill>
                          <a:srgbClr val="FFFFFF"/>
                        </a:solidFill>
                        <a:latin typeface="Verdana"/>
                      </a:endParaRPr>
                    </a:p>
                  </a:txBody>
                  <a:tcPr marL="6627" marR="6627" marT="6627" marB="0" anchor="b"/>
                </a:tc>
                <a:extLst>
                  <a:ext uri="{0D108BD9-81ED-4DB2-BD59-A6C34878D82A}">
                    <a16:rowId xmlns="" xmlns:a16="http://schemas.microsoft.com/office/drawing/2014/main" val="10008"/>
                  </a:ext>
                </a:extLst>
              </a:tr>
              <a:tr h="215623">
                <a:tc vMerge="1">
                  <a:txBody>
                    <a:bodyPr/>
                    <a:lstStyle/>
                    <a:p>
                      <a:endParaRPr lang="es-PE"/>
                    </a:p>
                  </a:txBody>
                  <a:tcPr/>
                </a:tc>
                <a:tc>
                  <a:txBody>
                    <a:bodyPr/>
                    <a:lstStyle/>
                    <a:p>
                      <a:pPr algn="l" fontAlgn="b"/>
                      <a:r>
                        <a:rPr lang="es-PE" sz="1300" u="none" strike="noStrike"/>
                        <a:t>Boutique</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Yes</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9"/>
                  </a:ext>
                </a:extLst>
              </a:tr>
              <a:tr h="215623">
                <a:tc vMerge="1">
                  <a:txBody>
                    <a:bodyPr/>
                    <a:lstStyle/>
                    <a:p>
                      <a:endParaRPr lang="es-PE"/>
                    </a:p>
                  </a:txBody>
                  <a:tcPr/>
                </a:tc>
                <a:tc>
                  <a:txBody>
                    <a:bodyPr/>
                    <a:lstStyle/>
                    <a:p>
                      <a:pPr algn="l" fontAlgn="b"/>
                      <a:r>
                        <a:rPr lang="es-PE" sz="1300" u="none" strike="noStrike"/>
                        <a:t>Library</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No</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0"/>
                  </a:ext>
                </a:extLst>
              </a:tr>
              <a:tr h="215623">
                <a:tc vMerge="1">
                  <a:txBody>
                    <a:bodyPr/>
                    <a:lstStyle/>
                    <a:p>
                      <a:endParaRPr lang="es-PE"/>
                    </a:p>
                  </a:txBody>
                  <a:tcPr/>
                </a:tc>
                <a:tc>
                  <a:txBody>
                    <a:bodyPr/>
                    <a:lstStyle/>
                    <a:p>
                      <a:pPr algn="l" fontAlgn="b"/>
                      <a:r>
                        <a:rPr lang="es-PE" sz="1300" u="none" strike="noStrike"/>
                        <a:t>Observation towers</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Yes, </a:t>
                      </a:r>
                      <a:r>
                        <a:rPr lang="es-PE" sz="1300" u="none" strike="noStrike" dirty="0" err="1"/>
                        <a:t>Canopy</a:t>
                      </a:r>
                      <a:r>
                        <a:rPr lang="es-PE" sz="1300" u="none" strike="noStrike" dirty="0"/>
                        <a:t> </a:t>
                      </a:r>
                      <a:r>
                        <a:rPr lang="es-PE" sz="1300" u="none" strike="noStrike" dirty="0" err="1"/>
                        <a:t>Tower</a:t>
                      </a:r>
                      <a:r>
                        <a:rPr lang="es-PE" sz="1300" u="none" strike="noStrike" dirty="0"/>
                        <a:t> </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1"/>
                  </a:ext>
                </a:extLst>
              </a:tr>
              <a:tr h="215623">
                <a:tc gridSpan="2">
                  <a:txBody>
                    <a:bodyPr/>
                    <a:lstStyle/>
                    <a:p>
                      <a:pPr algn="l" fontAlgn="b"/>
                      <a:r>
                        <a:rPr lang="es-PE" sz="1300" u="none" strike="noStrike"/>
                        <a:t>Guide ratio</a:t>
                      </a:r>
                      <a:endParaRPr lang="es-PE" sz="1300" b="0" i="0" u="none" strike="noStrike">
                        <a:solidFill>
                          <a:srgbClr val="FFFFFF"/>
                        </a:solidFill>
                        <a:latin typeface="Verdana"/>
                      </a:endParaRPr>
                    </a:p>
                  </a:txBody>
                  <a:tcPr marL="6627" marR="6627" marT="6627" marB="0" anchor="b"/>
                </a:tc>
                <a:tc hMerge="1">
                  <a:txBody>
                    <a:bodyPr/>
                    <a:lstStyle/>
                    <a:p>
                      <a:endParaRPr lang="es-PE"/>
                    </a:p>
                  </a:txBody>
                  <a:tcPr/>
                </a:tc>
                <a:tc>
                  <a:txBody>
                    <a:bodyPr/>
                    <a:lstStyle/>
                    <a:p>
                      <a:pPr algn="l" fontAlgn="b"/>
                      <a:r>
                        <a:rPr lang="it-IT" sz="1300" u="none" strike="noStrike" dirty="0"/>
                        <a:t>10 pax per 1 guide</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2"/>
                  </a:ext>
                </a:extLst>
              </a:tr>
              <a:tr h="358451">
                <a:tc gridSpan="2">
                  <a:txBody>
                    <a:bodyPr/>
                    <a:lstStyle/>
                    <a:p>
                      <a:pPr algn="l" fontAlgn="b"/>
                      <a:r>
                        <a:rPr lang="es-PE" sz="1300" u="none" strike="noStrike"/>
                        <a:t>Tour programs</a:t>
                      </a:r>
                      <a:endParaRPr lang="es-PE" sz="1300" b="0" i="0" u="none" strike="noStrike">
                        <a:solidFill>
                          <a:srgbClr val="FFFFFF"/>
                        </a:solidFill>
                        <a:latin typeface="Verdana"/>
                      </a:endParaRPr>
                    </a:p>
                  </a:txBody>
                  <a:tcPr marL="6627" marR="6627" marT="6627" marB="0" anchor="b"/>
                </a:tc>
                <a:tc hMerge="1">
                  <a:txBody>
                    <a:bodyPr/>
                    <a:lstStyle/>
                    <a:p>
                      <a:endParaRPr lang="es-PE"/>
                    </a:p>
                  </a:txBody>
                  <a:tcPr/>
                </a:tc>
                <a:tc>
                  <a:txBody>
                    <a:bodyPr/>
                    <a:lstStyle/>
                    <a:p>
                      <a:pPr algn="l" fontAlgn="b"/>
                      <a:r>
                        <a:rPr lang="en-US" sz="1300" u="none" strike="noStrike"/>
                        <a:t>3d/2n; 4d/3n; 5d/4n – add nights available</a:t>
                      </a:r>
                      <a:endParaRPr lang="en-US" sz="1300" b="0" i="0" u="none" strike="noStrike">
                        <a:solidFill>
                          <a:srgbClr val="FFFFFF"/>
                        </a:solidFill>
                        <a:latin typeface="Verdana"/>
                      </a:endParaRPr>
                    </a:p>
                  </a:txBody>
                  <a:tcPr marL="6627" marR="6627" marT="6627" marB="0" anchor="b"/>
                </a:tc>
                <a:extLst>
                  <a:ext uri="{0D108BD9-81ED-4DB2-BD59-A6C34878D82A}">
                    <a16:rowId xmlns="" xmlns:a16="http://schemas.microsoft.com/office/drawing/2014/main" val="10013"/>
                  </a:ext>
                </a:extLst>
              </a:tr>
              <a:tr h="533363">
                <a:tc gridSpan="2">
                  <a:txBody>
                    <a:bodyPr/>
                    <a:lstStyle/>
                    <a:p>
                      <a:pPr algn="l" fontAlgn="ctr"/>
                      <a:r>
                        <a:rPr lang="es-PE" sz="1300" u="none" strike="noStrike"/>
                        <a:t>Target market</a:t>
                      </a:r>
                      <a:endParaRPr lang="es-PE" sz="1300" b="0" i="0" u="none" strike="noStrike">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Special interest, Honeymooners,</a:t>
                      </a:r>
                      <a:br>
                        <a:rPr lang="en-US" sz="1300" u="none" strike="noStrike" dirty="0"/>
                      </a:br>
                      <a:r>
                        <a:rPr lang="en-US" sz="1300" u="none" strike="noStrike" dirty="0"/>
                        <a:t>Birdwatchers, Photographers , Families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4"/>
                  </a:ext>
                </a:extLst>
              </a:tr>
            </a:tbl>
          </a:graphicData>
        </a:graphic>
      </p:graphicFrame>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207" y="6552031"/>
            <a:ext cx="10078733" cy="1007644"/>
          </a:xfrm>
          <a:prstGeom prst="rect">
            <a:avLst/>
          </a:prstGeom>
        </p:spPr>
      </p:pic>
    </p:spTree>
    <p:extLst>
      <p:ext uri="{BB962C8B-B14F-4D97-AF65-F5344CB8AC3E}">
        <p14:creationId xmlns:p14="http://schemas.microsoft.com/office/powerpoint/2010/main" val="16951308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Posada Amazonas</a:t>
            </a:r>
          </a:p>
          <a:p>
            <a:endParaRPr lang="en-US" sz="9700" dirty="0"/>
          </a:p>
        </p:txBody>
      </p:sp>
      <p:pic>
        <p:nvPicPr>
          <p:cNvPr id="7" name="Imagen 6"/>
          <p:cNvPicPr>
            <a:picLocks noChangeAspect="1"/>
          </p:cNvPicPr>
          <p:nvPr/>
        </p:nvPicPr>
        <p:blipFill rotWithShape="1">
          <a:blip r:embed="rId5" cstate="email">
            <a:extLst>
              <a:ext uri="{28A0092B-C50C-407E-A947-70E740481C1C}">
                <a14:useLocalDpi xmlns:a14="http://schemas.microsoft.com/office/drawing/2010/main"/>
              </a:ext>
            </a:extLst>
          </a:blip>
          <a:srcRect b="-778"/>
          <a:stretch/>
        </p:blipFill>
        <p:spPr>
          <a:xfrm>
            <a:off x="146944" y="107950"/>
            <a:ext cx="9789219" cy="7039373"/>
          </a:xfrm>
          <a:prstGeom prst="rect">
            <a:avLst/>
          </a:prstGeom>
        </p:spPr>
      </p:pic>
    </p:spTree>
    <p:extLst>
      <p:ext uri="{BB962C8B-B14F-4D97-AF65-F5344CB8AC3E}">
        <p14:creationId xmlns:p14="http://schemas.microsoft.com/office/powerpoint/2010/main" val="331880706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Posada Amazonas</a:t>
            </a:r>
          </a:p>
          <a:p>
            <a:endParaRPr lang="en-US" sz="9700" dirty="0"/>
          </a:p>
        </p:txBody>
      </p:sp>
      <p:pic>
        <p:nvPicPr>
          <p:cNvPr id="8" name="Picture 2" descr="http://lib.store.yahoo.net/lib/yhst-132527994737838/posada-gallery9"/>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36351"/>
            <a:ext cx="9791700" cy="695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189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Posada Amazonas</a:t>
            </a:r>
          </a:p>
          <a:p>
            <a:endParaRPr lang="en-US" sz="9700" dirty="0"/>
          </a:p>
        </p:txBody>
      </p:sp>
      <p:pic>
        <p:nvPicPr>
          <p:cNvPr id="7" name="Picture 2" descr="http://lib.store.yahoo.net/lib/yhst-132527994737838/posada-gallery8"/>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37693"/>
            <a:ext cx="9791700" cy="6955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16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Posada Amazonas</a:t>
            </a:r>
          </a:p>
          <a:p>
            <a:endParaRPr lang="en-US" sz="9700" dirty="0"/>
          </a:p>
        </p:txBody>
      </p:sp>
      <p:pic>
        <p:nvPicPr>
          <p:cNvPr id="8" name="Picture 4" descr="http://2q0p8d1c7z0l2s9xl3323ez3.wpengine.netdna-cdn.com/wp-content/uploads/2015/12/20150910-Peru-061-1024x768.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44463"/>
            <a:ext cx="9791700" cy="694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115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rv-2003\image bank\FOTOS PROVEEDORES\RAINFOREST EXPEDITIONS\Fotos\Fotos\Refugio Amazonas\Eduardo Cayo - Second Floo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4463" y="107951"/>
            <a:ext cx="9791700" cy="6963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2" name="Rectángulo 1"/>
          <p:cNvSpPr/>
          <p:nvPr/>
        </p:nvSpPr>
        <p:spPr>
          <a:xfrm>
            <a:off x="575816" y="89188"/>
            <a:ext cx="2520280" cy="239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2" name="Picture 3" descr="\\Srv-2003\image bank\FOTOS PROVEEDORES\RAINFOREST EXPEDITIONS\Logos\Refugio Amazona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39040" y="79241"/>
            <a:ext cx="1339897" cy="2404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5119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8" name="4 CuadroTexto"/>
          <p:cNvSpPr txBox="1">
            <a:spLocks noChangeArrowheads="1"/>
          </p:cNvSpPr>
          <p:nvPr/>
        </p:nvSpPr>
        <p:spPr bwMode="auto">
          <a:xfrm>
            <a:off x="336515" y="348235"/>
            <a:ext cx="4301177" cy="56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s-PE" sz="3086" dirty="0">
                <a:solidFill>
                  <a:schemeClr val="tx1">
                    <a:lumMod val="75000"/>
                    <a:lumOff val="25000"/>
                  </a:schemeClr>
                </a:solidFill>
                <a:latin typeface="Verdana" pitchFamily="34" charset="0"/>
              </a:rPr>
              <a:t>Refugio Amazonas</a:t>
            </a:r>
          </a:p>
        </p:txBody>
      </p:sp>
      <p:graphicFrame>
        <p:nvGraphicFramePr>
          <p:cNvPr id="9" name="2 Tabla"/>
          <p:cNvGraphicFramePr>
            <a:graphicFrameLocks noGrp="1"/>
          </p:cNvGraphicFramePr>
          <p:nvPr>
            <p:extLst>
              <p:ext uri="{D42A27DB-BD31-4B8C-83A1-F6EECF244321}">
                <p14:modId xmlns:p14="http://schemas.microsoft.com/office/powerpoint/2010/main" val="1861144108"/>
              </p:ext>
            </p:extLst>
          </p:nvPr>
        </p:nvGraphicFramePr>
        <p:xfrm>
          <a:off x="516757" y="1000957"/>
          <a:ext cx="8651628" cy="5384522"/>
        </p:xfrm>
        <a:graphic>
          <a:graphicData uri="http://schemas.openxmlformats.org/drawingml/2006/table">
            <a:tbl>
              <a:tblPr>
                <a:tableStyleId>{0505E3EF-67EA-436B-97B2-0124C06EBD24}</a:tableStyleId>
              </a:tblPr>
              <a:tblGrid>
                <a:gridCol w="1362710">
                  <a:extLst>
                    <a:ext uri="{9D8B030D-6E8A-4147-A177-3AD203B41FA5}">
                      <a16:colId xmlns="" xmlns:a16="http://schemas.microsoft.com/office/drawing/2014/main" val="20000"/>
                    </a:ext>
                  </a:extLst>
                </a:gridCol>
                <a:gridCol w="2209062">
                  <a:extLst>
                    <a:ext uri="{9D8B030D-6E8A-4147-A177-3AD203B41FA5}">
                      <a16:colId xmlns="" xmlns:a16="http://schemas.microsoft.com/office/drawing/2014/main" val="20001"/>
                    </a:ext>
                  </a:extLst>
                </a:gridCol>
                <a:gridCol w="5079856">
                  <a:extLst>
                    <a:ext uri="{9D8B030D-6E8A-4147-A177-3AD203B41FA5}">
                      <a16:colId xmlns="" xmlns:a16="http://schemas.microsoft.com/office/drawing/2014/main" val="20002"/>
                    </a:ext>
                  </a:extLst>
                </a:gridCol>
              </a:tblGrid>
              <a:tr h="409815">
                <a:tc gridSpan="2">
                  <a:txBody>
                    <a:bodyPr/>
                    <a:lstStyle/>
                    <a:p>
                      <a:pPr algn="l" fontAlgn="ctr"/>
                      <a:r>
                        <a:rPr lang="es-PE" sz="1300" u="none" strike="noStrike" dirty="0"/>
                        <a:t>Access </a:t>
                      </a:r>
                      <a:r>
                        <a:rPr lang="es-PE" sz="1300" u="none" strike="noStrike" dirty="0" err="1"/>
                        <a:t>method</a:t>
                      </a:r>
                      <a:endParaRPr lang="es-PE" sz="1300" b="0" i="0" u="none" strike="noStrike" dirty="0">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Bus ride from PEM Airport to the </a:t>
                      </a:r>
                      <a:r>
                        <a:rPr lang="en-US" sz="1300" u="none" strike="noStrike" dirty="0" err="1"/>
                        <a:t>Infierno</a:t>
                      </a:r>
                      <a:r>
                        <a:rPr lang="en-US" sz="1300" u="none" strike="noStrike" dirty="0"/>
                        <a:t> River Port and motor boat ride down to Refugio Amazonas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0"/>
                  </a:ext>
                </a:extLst>
              </a:tr>
              <a:tr h="533359">
                <a:tc gridSpan="2">
                  <a:txBody>
                    <a:bodyPr/>
                    <a:lstStyle/>
                    <a:p>
                      <a:pPr algn="l" fontAlgn="ctr"/>
                      <a:r>
                        <a:rPr lang="es-PE" sz="1300" u="none" strike="noStrike"/>
                        <a:t>Travel time</a:t>
                      </a:r>
                      <a:endParaRPr lang="es-PE" sz="1300" b="0" i="0" u="none" strike="noStrike">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2 hr 30´by motor boat and 10' walk to the lodge</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1"/>
                  </a:ext>
                </a:extLst>
              </a:tr>
              <a:tr h="485603">
                <a:tc gridSpan="2">
                  <a:txBody>
                    <a:bodyPr/>
                    <a:lstStyle/>
                    <a:p>
                      <a:pPr algn="l" fontAlgn="ctr"/>
                      <a:r>
                        <a:rPr lang="es-PE" sz="1300" u="none" strike="noStrike" dirty="0" err="1"/>
                        <a:t>Location</a:t>
                      </a:r>
                      <a:endParaRPr lang="es-PE" sz="1300" b="0" i="0" u="none" strike="noStrike" dirty="0">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Adjacent to </a:t>
                      </a:r>
                      <a:r>
                        <a:rPr lang="en-US" sz="1300" u="none" strike="noStrike" dirty="0" err="1"/>
                        <a:t>Tambopata</a:t>
                      </a:r>
                      <a:r>
                        <a:rPr lang="en-US" sz="1300" u="none" strike="noStrike" dirty="0"/>
                        <a:t> National Reserve</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2"/>
                  </a:ext>
                </a:extLst>
              </a:tr>
              <a:tr h="215622">
                <a:tc gridSpan="2">
                  <a:txBody>
                    <a:bodyPr/>
                    <a:lstStyle/>
                    <a:p>
                      <a:pPr algn="l" fontAlgn="ctr"/>
                      <a:r>
                        <a:rPr lang="es-PE" sz="1300" u="none" strike="noStrike"/>
                        <a:t>Best time to visit</a:t>
                      </a:r>
                      <a:endParaRPr lang="es-PE" sz="1300" b="0" i="0" u="none" strike="noStrike">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s-PE" sz="1300" u="none" strike="noStrike"/>
                        <a:t>Late March through December</a:t>
                      </a:r>
                      <a:endParaRPr lang="es-PE" sz="1300" b="0" i="0" u="none" strike="noStrike">
                        <a:solidFill>
                          <a:srgbClr val="FFFFFF"/>
                        </a:solidFill>
                        <a:latin typeface="Verdana"/>
                      </a:endParaRPr>
                    </a:p>
                  </a:txBody>
                  <a:tcPr marL="6627" marR="6627" marT="6627" marB="0" anchor="b"/>
                </a:tc>
                <a:extLst>
                  <a:ext uri="{0D108BD9-81ED-4DB2-BD59-A6C34878D82A}">
                    <a16:rowId xmlns="" xmlns:a16="http://schemas.microsoft.com/office/drawing/2014/main" val="10003"/>
                  </a:ext>
                </a:extLst>
              </a:tr>
              <a:tr h="409815">
                <a:tc rowSpan="8">
                  <a:txBody>
                    <a:bodyPr/>
                    <a:lstStyle/>
                    <a:p>
                      <a:pPr algn="ctr" fontAlgn="ctr"/>
                      <a:r>
                        <a:rPr lang="es-PE" sz="1300" u="none" strike="noStrike"/>
                        <a:t>Lodge Facilities </a:t>
                      </a:r>
                      <a:endParaRPr lang="es-PE" sz="1300" b="0" i="0" u="none" strike="noStrike">
                        <a:solidFill>
                          <a:srgbClr val="FFFFFF"/>
                        </a:solidFill>
                        <a:latin typeface="Verdana"/>
                      </a:endParaRPr>
                    </a:p>
                  </a:txBody>
                  <a:tcPr marL="6627" marR="6627" marT="6627" marB="0" anchor="ctr"/>
                </a:tc>
                <a:tc>
                  <a:txBody>
                    <a:bodyPr/>
                    <a:lstStyle/>
                    <a:p>
                      <a:pPr algn="l" fontAlgn="b"/>
                      <a:r>
                        <a:rPr lang="es-PE" sz="1300" u="none" strike="noStrike"/>
                        <a:t>Rooms</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32 Rooms with Private Bathroom with cold water only. Rooms and bathrooms are separated by drapes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4"/>
                  </a:ext>
                </a:extLst>
              </a:tr>
              <a:tr h="611409">
                <a:tc vMerge="1">
                  <a:txBody>
                    <a:bodyPr/>
                    <a:lstStyle/>
                    <a:p>
                      <a:endParaRPr lang="es-PE"/>
                    </a:p>
                  </a:txBody>
                  <a:tcPr/>
                </a:tc>
                <a:tc>
                  <a:txBody>
                    <a:bodyPr/>
                    <a:lstStyle/>
                    <a:p>
                      <a:pPr algn="l" fontAlgn="b"/>
                      <a:r>
                        <a:rPr lang="es-PE" sz="1300" u="none" strike="noStrike"/>
                        <a:t>Dining room</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The dining room is a huge open building with a loft on the second story for an eye level view of the surrounding rainforest canopy</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5"/>
                  </a:ext>
                </a:extLst>
              </a:tr>
              <a:tr h="533359">
                <a:tc vMerge="1">
                  <a:txBody>
                    <a:bodyPr/>
                    <a:lstStyle/>
                    <a:p>
                      <a:endParaRPr lang="es-PE"/>
                    </a:p>
                  </a:txBody>
                  <a:tcPr/>
                </a:tc>
                <a:tc>
                  <a:txBody>
                    <a:bodyPr/>
                    <a:lstStyle/>
                    <a:p>
                      <a:pPr algn="l" fontAlgn="b"/>
                      <a:r>
                        <a:rPr lang="es-PE" sz="1300" u="none" strike="noStrike"/>
                        <a:t>Bar</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No</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6"/>
                  </a:ext>
                </a:extLst>
              </a:tr>
              <a:tr h="215622">
                <a:tc vMerge="1">
                  <a:txBody>
                    <a:bodyPr/>
                    <a:lstStyle/>
                    <a:p>
                      <a:endParaRPr lang="es-PE"/>
                    </a:p>
                  </a:txBody>
                  <a:tcPr/>
                </a:tc>
                <a:tc>
                  <a:txBody>
                    <a:bodyPr/>
                    <a:lstStyle/>
                    <a:p>
                      <a:pPr algn="l" fontAlgn="b"/>
                      <a:r>
                        <a:rPr lang="es-PE" sz="1300" u="none" strike="noStrike"/>
                        <a:t>Hammock area</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No</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7"/>
                  </a:ext>
                </a:extLst>
              </a:tr>
              <a:tr h="215622">
                <a:tc vMerge="1">
                  <a:txBody>
                    <a:bodyPr/>
                    <a:lstStyle/>
                    <a:p>
                      <a:endParaRPr lang="es-PE"/>
                    </a:p>
                  </a:txBody>
                  <a:tcPr/>
                </a:tc>
                <a:tc>
                  <a:txBody>
                    <a:bodyPr/>
                    <a:lstStyle/>
                    <a:p>
                      <a:pPr algn="l" fontAlgn="b"/>
                      <a:r>
                        <a:rPr lang="es-PE" sz="1300" u="none" strike="noStrike"/>
                        <a:t>Trails</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Yes, plus a children rainforest trail</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8"/>
                  </a:ext>
                </a:extLst>
              </a:tr>
              <a:tr h="215622">
                <a:tc vMerge="1">
                  <a:txBody>
                    <a:bodyPr/>
                    <a:lstStyle/>
                    <a:p>
                      <a:endParaRPr lang="es-PE"/>
                    </a:p>
                  </a:txBody>
                  <a:tcPr/>
                </a:tc>
                <a:tc>
                  <a:txBody>
                    <a:bodyPr/>
                    <a:lstStyle/>
                    <a:p>
                      <a:pPr algn="l" fontAlgn="b"/>
                      <a:r>
                        <a:rPr lang="es-PE" sz="1300" u="none" strike="noStrike"/>
                        <a:t>Boutique</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Yes</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9"/>
                  </a:ext>
                </a:extLst>
              </a:tr>
              <a:tr h="215622">
                <a:tc vMerge="1">
                  <a:txBody>
                    <a:bodyPr/>
                    <a:lstStyle/>
                    <a:p>
                      <a:endParaRPr lang="es-PE"/>
                    </a:p>
                  </a:txBody>
                  <a:tcPr/>
                </a:tc>
                <a:tc>
                  <a:txBody>
                    <a:bodyPr/>
                    <a:lstStyle/>
                    <a:p>
                      <a:pPr algn="l" fontAlgn="b"/>
                      <a:r>
                        <a:rPr lang="es-PE" sz="1300" u="none" strike="noStrike"/>
                        <a:t>Library</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No</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0"/>
                  </a:ext>
                </a:extLst>
              </a:tr>
              <a:tr h="215622">
                <a:tc vMerge="1">
                  <a:txBody>
                    <a:bodyPr/>
                    <a:lstStyle/>
                    <a:p>
                      <a:endParaRPr lang="es-PE"/>
                    </a:p>
                  </a:txBody>
                  <a:tcPr/>
                </a:tc>
                <a:tc>
                  <a:txBody>
                    <a:bodyPr/>
                    <a:lstStyle/>
                    <a:p>
                      <a:pPr algn="l" fontAlgn="b"/>
                      <a:r>
                        <a:rPr lang="es-PE" sz="1300" u="none" strike="noStrike"/>
                        <a:t>Observation towers</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Yes, </a:t>
                      </a:r>
                      <a:r>
                        <a:rPr lang="es-PE" sz="1300" u="none" strike="noStrike" dirty="0" err="1"/>
                        <a:t>Canopy</a:t>
                      </a:r>
                      <a:r>
                        <a:rPr lang="es-PE" sz="1300" u="none" strike="noStrike" dirty="0"/>
                        <a:t> </a:t>
                      </a:r>
                      <a:r>
                        <a:rPr lang="es-PE" sz="1300" u="none" strike="noStrike" dirty="0" err="1"/>
                        <a:t>Tower</a:t>
                      </a:r>
                      <a:r>
                        <a:rPr lang="es-PE" sz="1300" u="none" strike="noStrike" dirty="0"/>
                        <a:t> </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1"/>
                  </a:ext>
                </a:extLst>
              </a:tr>
              <a:tr h="215622">
                <a:tc gridSpan="2">
                  <a:txBody>
                    <a:bodyPr/>
                    <a:lstStyle/>
                    <a:p>
                      <a:pPr algn="l" fontAlgn="b"/>
                      <a:r>
                        <a:rPr lang="es-PE" sz="1300" u="none" strike="noStrike"/>
                        <a:t>Guide ratio</a:t>
                      </a:r>
                      <a:endParaRPr lang="es-PE" sz="1300" b="0" i="0" u="none" strike="noStrike">
                        <a:solidFill>
                          <a:srgbClr val="FFFFFF"/>
                        </a:solidFill>
                        <a:latin typeface="Verdana"/>
                      </a:endParaRPr>
                    </a:p>
                  </a:txBody>
                  <a:tcPr marL="6627" marR="6627" marT="6627" marB="0" anchor="b"/>
                </a:tc>
                <a:tc hMerge="1">
                  <a:txBody>
                    <a:bodyPr/>
                    <a:lstStyle/>
                    <a:p>
                      <a:endParaRPr lang="es-PE"/>
                    </a:p>
                  </a:txBody>
                  <a:tcPr/>
                </a:tc>
                <a:tc>
                  <a:txBody>
                    <a:bodyPr/>
                    <a:lstStyle/>
                    <a:p>
                      <a:pPr algn="l" fontAlgn="b"/>
                      <a:r>
                        <a:rPr lang="it-IT" sz="1300" u="none" strike="noStrike" dirty="0"/>
                        <a:t>10 pax per 1 guide</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2"/>
                  </a:ext>
                </a:extLst>
              </a:tr>
              <a:tr h="358449">
                <a:tc gridSpan="2">
                  <a:txBody>
                    <a:bodyPr/>
                    <a:lstStyle/>
                    <a:p>
                      <a:pPr algn="l" fontAlgn="b"/>
                      <a:r>
                        <a:rPr lang="es-PE" sz="1300" u="none" strike="noStrike"/>
                        <a:t>Tour programs</a:t>
                      </a:r>
                      <a:endParaRPr lang="es-PE" sz="1300" b="0" i="0" u="none" strike="noStrike">
                        <a:solidFill>
                          <a:srgbClr val="FFFFFF"/>
                        </a:solidFill>
                        <a:latin typeface="Verdana"/>
                      </a:endParaRPr>
                    </a:p>
                  </a:txBody>
                  <a:tcPr marL="6627" marR="6627" marT="6627" marB="0" anchor="b"/>
                </a:tc>
                <a:tc hMerge="1">
                  <a:txBody>
                    <a:bodyPr/>
                    <a:lstStyle/>
                    <a:p>
                      <a:endParaRPr lang="es-PE"/>
                    </a:p>
                  </a:txBody>
                  <a:tcPr/>
                </a:tc>
                <a:tc>
                  <a:txBody>
                    <a:bodyPr/>
                    <a:lstStyle/>
                    <a:p>
                      <a:pPr algn="l" fontAlgn="b"/>
                      <a:r>
                        <a:rPr lang="en-US" sz="1300" u="none" strike="noStrike"/>
                        <a:t>3d/2n; 4d/3n; 5d/4n – add nights available</a:t>
                      </a:r>
                      <a:endParaRPr lang="en-US" sz="1300" b="0" i="0" u="none" strike="noStrike">
                        <a:solidFill>
                          <a:srgbClr val="FFFFFF"/>
                        </a:solidFill>
                        <a:latin typeface="Verdana"/>
                      </a:endParaRPr>
                    </a:p>
                  </a:txBody>
                  <a:tcPr marL="6627" marR="6627" marT="6627" marB="0" anchor="b"/>
                </a:tc>
                <a:extLst>
                  <a:ext uri="{0D108BD9-81ED-4DB2-BD59-A6C34878D82A}">
                    <a16:rowId xmlns="" xmlns:a16="http://schemas.microsoft.com/office/drawing/2014/main" val="10013"/>
                  </a:ext>
                </a:extLst>
              </a:tr>
              <a:tr h="533359">
                <a:tc gridSpan="2">
                  <a:txBody>
                    <a:bodyPr/>
                    <a:lstStyle/>
                    <a:p>
                      <a:pPr algn="l" fontAlgn="ctr"/>
                      <a:r>
                        <a:rPr lang="es-PE" sz="1300" u="none" strike="noStrike" dirty="0"/>
                        <a:t>Target </a:t>
                      </a:r>
                      <a:r>
                        <a:rPr lang="es-PE" sz="1300" u="none" strike="noStrike" dirty="0" err="1"/>
                        <a:t>market</a:t>
                      </a:r>
                      <a:endParaRPr lang="es-PE" sz="1300" b="0" i="0" u="none" strike="noStrike" dirty="0">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Special interest, Honeymooners,</a:t>
                      </a:r>
                      <a:br>
                        <a:rPr lang="en-US" sz="1300" u="none" strike="noStrike" dirty="0"/>
                      </a:br>
                      <a:r>
                        <a:rPr lang="en-US" sz="1300" u="none" strike="noStrike" dirty="0"/>
                        <a:t>Birdwatchers, Photographers , Families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20310772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Refugio Amazonas</a:t>
            </a:r>
          </a:p>
          <a:p>
            <a:endParaRPr lang="en-US" sz="9700" dirty="0"/>
          </a:p>
        </p:txBody>
      </p:sp>
      <p:pic>
        <p:nvPicPr>
          <p:cNvPr id="7" name="Picture 4" descr="https://c5.staticflickr.com/4/3653/3371255700_699b805f2f_b.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02815"/>
            <a:ext cx="9791700" cy="699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9634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Refugio Amazonas</a:t>
            </a:r>
          </a:p>
          <a:p>
            <a:endParaRPr lang="en-US" sz="9700" dirty="0"/>
          </a:p>
        </p:txBody>
      </p:sp>
      <p:pic>
        <p:nvPicPr>
          <p:cNvPr id="8" name="Picture 2" descr="\\Srv-2003\image bank\FOTOS PROVEEDORES\RAINFOREST EXPEDITIONS\Fotos\Fotos\Refugio Amazonas\ARA_Joshua Wolfe - Dinner.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07951"/>
            <a:ext cx="9791700" cy="6984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3939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rv-2003\image bank\FOTOS PROVEEDORES\RAINFOREST EXPEDITIONS\Fotos\Fotos\Tambopata Research Center\TRC ALTO Mike Ritte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37691" y="117837"/>
            <a:ext cx="9798472" cy="697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2" name="Rectángulo 1"/>
          <p:cNvSpPr/>
          <p:nvPr/>
        </p:nvSpPr>
        <p:spPr>
          <a:xfrm>
            <a:off x="575816" y="89188"/>
            <a:ext cx="2520280" cy="239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8" name="Picture 3" descr="\\Srv-2003\image bank\FOTOS PROVEEDORES\RAINFOREST EXPEDITIONS\Logos\TRC.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5504" y="297693"/>
            <a:ext cx="2260903" cy="17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275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portal.andina.com.pe/EDPfotografia2/Thumbnail/2009/03/04/000088581W.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6523" y="167992"/>
            <a:ext cx="9827578" cy="68877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055696"/>
            <a:ext cx="10079567" cy="503978"/>
          </a:xfrm>
          <a:prstGeom prst="rect">
            <a:avLst/>
          </a:prstGeom>
        </p:spPr>
      </p:pic>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518" y="5039784"/>
            <a:ext cx="5123780" cy="1802076"/>
          </a:xfrm>
          <a:prstGeom prst="rect">
            <a:avLst/>
          </a:prstGeom>
        </p:spPr>
      </p:pic>
    </p:spTree>
    <p:extLst>
      <p:ext uri="{BB962C8B-B14F-4D97-AF65-F5344CB8AC3E}">
        <p14:creationId xmlns:p14="http://schemas.microsoft.com/office/powerpoint/2010/main" val="32774444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7" name="4 CuadroTexto"/>
          <p:cNvSpPr txBox="1">
            <a:spLocks noChangeArrowheads="1"/>
          </p:cNvSpPr>
          <p:nvPr/>
        </p:nvSpPr>
        <p:spPr bwMode="auto">
          <a:xfrm>
            <a:off x="357514" y="236240"/>
            <a:ext cx="6457217" cy="56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s-PE" sz="3086" dirty="0" err="1">
                <a:solidFill>
                  <a:schemeClr val="tx1">
                    <a:lumMod val="75000"/>
                    <a:lumOff val="25000"/>
                  </a:schemeClr>
                </a:solidFill>
                <a:latin typeface="Verdana" pitchFamily="34" charset="0"/>
              </a:rPr>
              <a:t>Tambopata</a:t>
            </a:r>
            <a:r>
              <a:rPr lang="es-PE" sz="3086" dirty="0">
                <a:solidFill>
                  <a:schemeClr val="tx1">
                    <a:lumMod val="75000"/>
                    <a:lumOff val="25000"/>
                  </a:schemeClr>
                </a:solidFill>
                <a:latin typeface="Verdana" pitchFamily="34" charset="0"/>
              </a:rPr>
              <a:t> </a:t>
            </a:r>
            <a:r>
              <a:rPr lang="es-PE" sz="3086" dirty="0" err="1">
                <a:solidFill>
                  <a:schemeClr val="tx1">
                    <a:lumMod val="75000"/>
                    <a:lumOff val="25000"/>
                  </a:schemeClr>
                </a:solidFill>
                <a:latin typeface="Verdana" pitchFamily="34" charset="0"/>
              </a:rPr>
              <a:t>Research</a:t>
            </a:r>
            <a:r>
              <a:rPr lang="es-PE" sz="3086" dirty="0">
                <a:solidFill>
                  <a:schemeClr val="tx1">
                    <a:lumMod val="75000"/>
                    <a:lumOff val="25000"/>
                  </a:schemeClr>
                </a:solidFill>
                <a:latin typeface="Verdana" pitchFamily="34" charset="0"/>
              </a:rPr>
              <a:t> Center</a:t>
            </a:r>
          </a:p>
        </p:txBody>
      </p:sp>
      <p:graphicFrame>
        <p:nvGraphicFramePr>
          <p:cNvPr id="9" name="2 Tabla"/>
          <p:cNvGraphicFramePr>
            <a:graphicFrameLocks noGrp="1"/>
          </p:cNvGraphicFramePr>
          <p:nvPr>
            <p:extLst>
              <p:ext uri="{D42A27DB-BD31-4B8C-83A1-F6EECF244321}">
                <p14:modId xmlns:p14="http://schemas.microsoft.com/office/powerpoint/2010/main" val="2764150003"/>
              </p:ext>
            </p:extLst>
          </p:nvPr>
        </p:nvGraphicFramePr>
        <p:xfrm>
          <a:off x="516757" y="922211"/>
          <a:ext cx="9048860" cy="5596267"/>
        </p:xfrm>
        <a:graphic>
          <a:graphicData uri="http://schemas.openxmlformats.org/drawingml/2006/table">
            <a:tbl>
              <a:tblPr>
                <a:tableStyleId>{0505E3EF-67EA-436B-97B2-0124C06EBD24}</a:tableStyleId>
              </a:tblPr>
              <a:tblGrid>
                <a:gridCol w="1425278">
                  <a:extLst>
                    <a:ext uri="{9D8B030D-6E8A-4147-A177-3AD203B41FA5}">
                      <a16:colId xmlns="" xmlns:a16="http://schemas.microsoft.com/office/drawing/2014/main" val="20000"/>
                    </a:ext>
                  </a:extLst>
                </a:gridCol>
                <a:gridCol w="2310489">
                  <a:extLst>
                    <a:ext uri="{9D8B030D-6E8A-4147-A177-3AD203B41FA5}">
                      <a16:colId xmlns="" xmlns:a16="http://schemas.microsoft.com/office/drawing/2014/main" val="20001"/>
                    </a:ext>
                  </a:extLst>
                </a:gridCol>
                <a:gridCol w="5313093">
                  <a:extLst>
                    <a:ext uri="{9D8B030D-6E8A-4147-A177-3AD203B41FA5}">
                      <a16:colId xmlns="" xmlns:a16="http://schemas.microsoft.com/office/drawing/2014/main" val="20002"/>
                    </a:ext>
                  </a:extLst>
                </a:gridCol>
              </a:tblGrid>
              <a:tr h="409810">
                <a:tc gridSpan="2">
                  <a:txBody>
                    <a:bodyPr/>
                    <a:lstStyle/>
                    <a:p>
                      <a:pPr algn="l" fontAlgn="ctr"/>
                      <a:r>
                        <a:rPr lang="es-PE" sz="1300" u="none" strike="noStrike" dirty="0"/>
                        <a:t>Access </a:t>
                      </a:r>
                      <a:r>
                        <a:rPr lang="es-PE" sz="1300" u="none" strike="noStrike" dirty="0" err="1"/>
                        <a:t>method</a:t>
                      </a:r>
                      <a:endParaRPr lang="es-PE" sz="1300" b="0" i="0" u="none" strike="noStrike" dirty="0">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Bus ride from PEM Airport to the </a:t>
                      </a:r>
                      <a:r>
                        <a:rPr lang="en-US" sz="1300" u="none" strike="noStrike" dirty="0" err="1"/>
                        <a:t>Infierno</a:t>
                      </a:r>
                      <a:r>
                        <a:rPr lang="en-US" sz="1300" u="none" strike="noStrike" dirty="0"/>
                        <a:t> River Port and motor boat ride down to TRC</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0"/>
                  </a:ext>
                </a:extLst>
              </a:tr>
              <a:tr h="384311">
                <a:tc gridSpan="2">
                  <a:txBody>
                    <a:bodyPr/>
                    <a:lstStyle/>
                    <a:p>
                      <a:pPr algn="l" fontAlgn="ctr"/>
                      <a:r>
                        <a:rPr lang="es-PE" sz="1300" u="none" strike="noStrike"/>
                        <a:t>Travel time</a:t>
                      </a:r>
                      <a:endParaRPr lang="es-PE" sz="1300" b="0" i="0" u="none" strike="noStrike">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7 Hours (4 Hours from Refugio Amazonas)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1"/>
                  </a:ext>
                </a:extLst>
              </a:tr>
              <a:tr h="485576">
                <a:tc gridSpan="2">
                  <a:txBody>
                    <a:bodyPr/>
                    <a:lstStyle/>
                    <a:p>
                      <a:pPr algn="l" fontAlgn="ctr"/>
                      <a:r>
                        <a:rPr lang="es-PE" sz="1300" u="none" strike="noStrike" dirty="0" err="1"/>
                        <a:t>Location</a:t>
                      </a:r>
                      <a:endParaRPr lang="es-PE" sz="1300" b="0" i="0" u="none" strike="noStrike" dirty="0">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Inside the </a:t>
                      </a:r>
                      <a:r>
                        <a:rPr lang="en-US" sz="1300" u="none" strike="noStrike" dirty="0" err="1"/>
                        <a:t>Tambopata</a:t>
                      </a:r>
                      <a:r>
                        <a:rPr lang="en-US" sz="1300" u="none" strike="noStrike" dirty="0"/>
                        <a:t> National Reserve</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2"/>
                  </a:ext>
                </a:extLst>
              </a:tr>
              <a:tr h="215611">
                <a:tc gridSpan="2">
                  <a:txBody>
                    <a:bodyPr/>
                    <a:lstStyle/>
                    <a:p>
                      <a:pPr algn="l" fontAlgn="ctr"/>
                      <a:r>
                        <a:rPr lang="es-PE" sz="1300" u="none" strike="noStrike"/>
                        <a:t>Best time to visit</a:t>
                      </a:r>
                      <a:endParaRPr lang="es-PE" sz="1300" b="0" i="0" u="none" strike="noStrike">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s-PE" sz="1300" u="none" strike="noStrike"/>
                        <a:t>Late March through December</a:t>
                      </a:r>
                      <a:endParaRPr lang="es-PE" sz="1300" b="0" i="0" u="none" strike="noStrike">
                        <a:solidFill>
                          <a:srgbClr val="FFFFFF"/>
                        </a:solidFill>
                        <a:latin typeface="Verdana"/>
                      </a:endParaRPr>
                    </a:p>
                  </a:txBody>
                  <a:tcPr marL="6627" marR="6627" marT="6627" marB="0" anchor="b"/>
                </a:tc>
                <a:extLst>
                  <a:ext uri="{0D108BD9-81ED-4DB2-BD59-A6C34878D82A}">
                    <a16:rowId xmlns="" xmlns:a16="http://schemas.microsoft.com/office/drawing/2014/main" val="10003"/>
                  </a:ext>
                </a:extLst>
              </a:tr>
              <a:tr h="812992">
                <a:tc rowSpan="8">
                  <a:txBody>
                    <a:bodyPr/>
                    <a:lstStyle/>
                    <a:p>
                      <a:pPr algn="ctr" fontAlgn="ctr"/>
                      <a:r>
                        <a:rPr lang="es-PE" sz="1300" u="none" strike="noStrike"/>
                        <a:t>Lodge Facilities </a:t>
                      </a:r>
                      <a:endParaRPr lang="es-PE" sz="1300" b="0" i="0" u="none" strike="noStrike">
                        <a:solidFill>
                          <a:srgbClr val="FFFFFF"/>
                        </a:solidFill>
                        <a:latin typeface="Verdana"/>
                      </a:endParaRPr>
                    </a:p>
                  </a:txBody>
                  <a:tcPr marL="6627" marR="6627" marT="6627" marB="0" anchor="ctr"/>
                </a:tc>
                <a:tc>
                  <a:txBody>
                    <a:bodyPr/>
                    <a:lstStyle/>
                    <a:p>
                      <a:pPr algn="l" fontAlgn="b"/>
                      <a:r>
                        <a:rPr lang="es-PE" sz="1300" u="none" strike="noStrike"/>
                        <a:t>Rooms</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18 small rooms with shared bathroom. Bedrooms are separated from one another by light cane fencing, with drapes instead of doors. Bedrooms open out onto the surrounding rainforest, allowing guests to enjoy this unique ecosystem</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4"/>
                  </a:ext>
                </a:extLst>
              </a:tr>
              <a:tr h="569209">
                <a:tc vMerge="1">
                  <a:txBody>
                    <a:bodyPr/>
                    <a:lstStyle/>
                    <a:p>
                      <a:endParaRPr lang="es-PE"/>
                    </a:p>
                  </a:txBody>
                  <a:tcPr/>
                </a:tc>
                <a:tc>
                  <a:txBody>
                    <a:bodyPr/>
                    <a:lstStyle/>
                    <a:p>
                      <a:pPr algn="l" fontAlgn="b"/>
                      <a:r>
                        <a:rPr lang="es-PE" sz="1300" u="none" strike="noStrike"/>
                        <a:t>Dining room</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Self-serve three course meals  served in the main dining room.</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5"/>
                  </a:ext>
                </a:extLst>
              </a:tr>
              <a:tr h="533331">
                <a:tc vMerge="1">
                  <a:txBody>
                    <a:bodyPr/>
                    <a:lstStyle/>
                    <a:p>
                      <a:endParaRPr lang="es-PE"/>
                    </a:p>
                  </a:txBody>
                  <a:tcPr/>
                </a:tc>
                <a:tc>
                  <a:txBody>
                    <a:bodyPr/>
                    <a:lstStyle/>
                    <a:p>
                      <a:pPr algn="l" fontAlgn="b"/>
                      <a:r>
                        <a:rPr lang="es-PE" sz="1300" u="none" strike="noStrike"/>
                        <a:t>Bar</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No</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6"/>
                  </a:ext>
                </a:extLst>
              </a:tr>
              <a:tr h="215611">
                <a:tc vMerge="1">
                  <a:txBody>
                    <a:bodyPr/>
                    <a:lstStyle/>
                    <a:p>
                      <a:endParaRPr lang="es-PE"/>
                    </a:p>
                  </a:txBody>
                  <a:tcPr/>
                </a:tc>
                <a:tc>
                  <a:txBody>
                    <a:bodyPr/>
                    <a:lstStyle/>
                    <a:p>
                      <a:pPr algn="l" fontAlgn="b"/>
                      <a:r>
                        <a:rPr lang="es-PE" sz="1300" u="none" strike="noStrike"/>
                        <a:t>Hammock area</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No</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7"/>
                  </a:ext>
                </a:extLst>
              </a:tr>
              <a:tr h="215611">
                <a:tc vMerge="1">
                  <a:txBody>
                    <a:bodyPr/>
                    <a:lstStyle/>
                    <a:p>
                      <a:endParaRPr lang="es-PE"/>
                    </a:p>
                  </a:txBody>
                  <a:tcPr/>
                </a:tc>
                <a:tc>
                  <a:txBody>
                    <a:bodyPr/>
                    <a:lstStyle/>
                    <a:p>
                      <a:pPr algn="l" fontAlgn="b"/>
                      <a:r>
                        <a:rPr lang="es-PE" sz="1300" u="none" strike="noStrike"/>
                        <a:t>Trails</a:t>
                      </a:r>
                      <a:endParaRPr lang="es-PE" sz="1300" b="0" i="0" u="none" strike="noStrike">
                        <a:solidFill>
                          <a:srgbClr val="FFFFFF"/>
                        </a:solidFill>
                        <a:latin typeface="Verdana"/>
                      </a:endParaRPr>
                    </a:p>
                  </a:txBody>
                  <a:tcPr marL="6627" marR="6627" marT="6627" marB="0" anchor="b"/>
                </a:tc>
                <a:tc>
                  <a:txBody>
                    <a:bodyPr/>
                    <a:lstStyle/>
                    <a:p>
                      <a:pPr algn="l" fontAlgn="b"/>
                      <a:r>
                        <a:rPr lang="en-US" sz="1300" u="none" strike="noStrike" dirty="0"/>
                        <a:t>Yes</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8"/>
                  </a:ext>
                </a:extLst>
              </a:tr>
              <a:tr h="215611">
                <a:tc vMerge="1">
                  <a:txBody>
                    <a:bodyPr/>
                    <a:lstStyle/>
                    <a:p>
                      <a:endParaRPr lang="es-PE"/>
                    </a:p>
                  </a:txBody>
                  <a:tcPr/>
                </a:tc>
                <a:tc>
                  <a:txBody>
                    <a:bodyPr/>
                    <a:lstStyle/>
                    <a:p>
                      <a:pPr algn="l" fontAlgn="b"/>
                      <a:r>
                        <a:rPr lang="es-PE" sz="1300" u="none" strike="noStrike"/>
                        <a:t>Boutique</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No</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09"/>
                  </a:ext>
                </a:extLst>
              </a:tr>
              <a:tr h="215611">
                <a:tc vMerge="1">
                  <a:txBody>
                    <a:bodyPr/>
                    <a:lstStyle/>
                    <a:p>
                      <a:endParaRPr lang="es-PE"/>
                    </a:p>
                  </a:txBody>
                  <a:tcPr/>
                </a:tc>
                <a:tc>
                  <a:txBody>
                    <a:bodyPr/>
                    <a:lstStyle/>
                    <a:p>
                      <a:pPr algn="l" fontAlgn="b"/>
                      <a:r>
                        <a:rPr lang="es-PE" sz="1300" u="none" strike="noStrike"/>
                        <a:t>Library</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Yes</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0"/>
                  </a:ext>
                </a:extLst>
              </a:tr>
              <a:tr h="215611">
                <a:tc vMerge="1">
                  <a:txBody>
                    <a:bodyPr/>
                    <a:lstStyle/>
                    <a:p>
                      <a:endParaRPr lang="es-PE"/>
                    </a:p>
                  </a:txBody>
                  <a:tcPr/>
                </a:tc>
                <a:tc>
                  <a:txBody>
                    <a:bodyPr/>
                    <a:lstStyle/>
                    <a:p>
                      <a:pPr algn="l" fontAlgn="b"/>
                      <a:r>
                        <a:rPr lang="es-PE" sz="1300" u="none" strike="noStrike"/>
                        <a:t>Observation towers</a:t>
                      </a:r>
                      <a:endParaRPr lang="es-PE" sz="1300" b="0" i="0" u="none" strike="noStrike">
                        <a:solidFill>
                          <a:srgbClr val="FFFFFF"/>
                        </a:solidFill>
                        <a:latin typeface="Verdana"/>
                      </a:endParaRPr>
                    </a:p>
                  </a:txBody>
                  <a:tcPr marL="6627" marR="6627" marT="6627" marB="0" anchor="b"/>
                </a:tc>
                <a:tc>
                  <a:txBody>
                    <a:bodyPr/>
                    <a:lstStyle/>
                    <a:p>
                      <a:pPr algn="l" fontAlgn="b"/>
                      <a:r>
                        <a:rPr lang="es-PE" sz="1300" u="none" strike="noStrike" dirty="0"/>
                        <a:t>Yes</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1"/>
                  </a:ext>
                </a:extLst>
              </a:tr>
              <a:tr h="215611">
                <a:tc gridSpan="2">
                  <a:txBody>
                    <a:bodyPr/>
                    <a:lstStyle/>
                    <a:p>
                      <a:pPr algn="l" fontAlgn="b"/>
                      <a:r>
                        <a:rPr lang="es-PE" sz="1300" u="none" strike="noStrike"/>
                        <a:t>Guide ratio</a:t>
                      </a:r>
                      <a:endParaRPr lang="es-PE" sz="1300" b="0" i="0" u="none" strike="noStrike">
                        <a:solidFill>
                          <a:srgbClr val="FFFFFF"/>
                        </a:solidFill>
                        <a:latin typeface="Verdana"/>
                      </a:endParaRPr>
                    </a:p>
                  </a:txBody>
                  <a:tcPr marL="6627" marR="6627" marT="6627" marB="0" anchor="b"/>
                </a:tc>
                <a:tc hMerge="1">
                  <a:txBody>
                    <a:bodyPr/>
                    <a:lstStyle/>
                    <a:p>
                      <a:endParaRPr lang="es-PE"/>
                    </a:p>
                  </a:txBody>
                  <a:tcPr/>
                </a:tc>
                <a:tc>
                  <a:txBody>
                    <a:bodyPr/>
                    <a:lstStyle/>
                    <a:p>
                      <a:pPr algn="l" fontAlgn="b"/>
                      <a:r>
                        <a:rPr lang="it-IT" sz="1300" u="none" strike="noStrike" dirty="0"/>
                        <a:t>6 pax per 1 guide</a:t>
                      </a:r>
                      <a:endParaRPr lang="es-PE"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2"/>
                  </a:ext>
                </a:extLst>
              </a:tr>
              <a:tr h="358430">
                <a:tc gridSpan="2">
                  <a:txBody>
                    <a:bodyPr/>
                    <a:lstStyle/>
                    <a:p>
                      <a:pPr algn="l" fontAlgn="b"/>
                      <a:r>
                        <a:rPr lang="es-PE" sz="1300" u="none" strike="noStrike"/>
                        <a:t>Tour programs</a:t>
                      </a:r>
                      <a:endParaRPr lang="es-PE" sz="1300" b="0" i="0" u="none" strike="noStrike">
                        <a:solidFill>
                          <a:srgbClr val="FFFFFF"/>
                        </a:solidFill>
                        <a:latin typeface="Verdana"/>
                      </a:endParaRPr>
                    </a:p>
                  </a:txBody>
                  <a:tcPr marL="6627" marR="6627" marT="6627" marB="0" anchor="b"/>
                </a:tc>
                <a:tc hMerge="1">
                  <a:txBody>
                    <a:bodyPr/>
                    <a:lstStyle/>
                    <a:p>
                      <a:endParaRPr lang="es-PE"/>
                    </a:p>
                  </a:txBody>
                  <a:tcPr/>
                </a:tc>
                <a:tc>
                  <a:txBody>
                    <a:bodyPr/>
                    <a:lstStyle/>
                    <a:p>
                      <a:pPr algn="l" fontAlgn="b"/>
                      <a:r>
                        <a:rPr lang="en-US" sz="1300" u="none" strike="noStrike" dirty="0"/>
                        <a:t>Minimum stay: 4 nights (two of them at Refugio Amazonas)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3"/>
                  </a:ext>
                </a:extLst>
              </a:tr>
              <a:tr h="533331">
                <a:tc gridSpan="2">
                  <a:txBody>
                    <a:bodyPr/>
                    <a:lstStyle/>
                    <a:p>
                      <a:pPr algn="l" fontAlgn="ctr"/>
                      <a:r>
                        <a:rPr lang="es-PE" sz="1300" u="none" strike="noStrike"/>
                        <a:t>Target market</a:t>
                      </a:r>
                      <a:endParaRPr lang="es-PE" sz="1300" b="0" i="0" u="none" strike="noStrike">
                        <a:solidFill>
                          <a:srgbClr val="FFFFFF"/>
                        </a:solidFill>
                        <a:latin typeface="Verdana"/>
                      </a:endParaRPr>
                    </a:p>
                  </a:txBody>
                  <a:tcPr marL="6627" marR="6627" marT="6627" marB="0" anchor="ctr"/>
                </a:tc>
                <a:tc hMerge="1">
                  <a:txBody>
                    <a:bodyPr/>
                    <a:lstStyle/>
                    <a:p>
                      <a:endParaRPr lang="es-PE"/>
                    </a:p>
                  </a:txBody>
                  <a:tcPr/>
                </a:tc>
                <a:tc>
                  <a:txBody>
                    <a:bodyPr/>
                    <a:lstStyle/>
                    <a:p>
                      <a:pPr algn="l" fontAlgn="b"/>
                      <a:r>
                        <a:rPr lang="en-US" sz="1300" u="none" strike="noStrike" dirty="0"/>
                        <a:t>Special interest, Birdwatchers, Photographers</a:t>
                      </a:r>
                      <a:endParaRPr lang="en-US" sz="1300" b="0" i="0" u="none" strike="noStrike" dirty="0">
                        <a:solidFill>
                          <a:srgbClr val="FFFFFF"/>
                        </a:solidFill>
                        <a:latin typeface="Verdana"/>
                      </a:endParaRPr>
                    </a:p>
                  </a:txBody>
                  <a:tcPr marL="6627" marR="6627" marT="6627" marB="0" anchor="b"/>
                </a:tc>
                <a:extLst>
                  <a:ext uri="{0D108BD9-81ED-4DB2-BD59-A6C34878D82A}">
                    <a16:rowId xmlns="" xmlns:a16="http://schemas.microsoft.com/office/drawing/2014/main" val="10014"/>
                  </a:ext>
                </a:extLst>
              </a:tr>
            </a:tbl>
          </a:graphicData>
        </a:graphic>
      </p:graphicFrame>
    </p:spTree>
    <p:extLst>
      <p:ext uri="{BB962C8B-B14F-4D97-AF65-F5344CB8AC3E}">
        <p14:creationId xmlns:p14="http://schemas.microsoft.com/office/powerpoint/2010/main" val="4092907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Tambopata Research Center</a:t>
            </a:r>
          </a:p>
          <a:p>
            <a:endParaRPr lang="en-US" sz="9700" dirty="0"/>
          </a:p>
        </p:txBody>
      </p:sp>
      <p:pic>
        <p:nvPicPr>
          <p:cNvPr id="7" name="Picture 2" descr="http://ep.yimg.com/ca/I/yhst-132527994737838_2271_15456525"/>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3" y="136187"/>
            <a:ext cx="9791700" cy="6956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940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Tambopata Research Center</a:t>
            </a:r>
          </a:p>
          <a:p>
            <a:endParaRPr lang="en-US" sz="9700" dirty="0"/>
          </a:p>
        </p:txBody>
      </p:sp>
      <p:pic>
        <p:nvPicPr>
          <p:cNvPr id="8" name="Picture 3" descr="\\Srv-2003\image bank\FOTOS PROVEEDORES\RAINFOREST EXPEDITIONS\Fotos\Fotos\Tambopata Research Center\TRC by Night.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10951"/>
            <a:ext cx="9791700" cy="698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9753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Tambopata Research Center</a:t>
            </a:r>
          </a:p>
          <a:p>
            <a:endParaRPr lang="en-US" sz="9700" dirty="0"/>
          </a:p>
        </p:txBody>
      </p:sp>
      <p:pic>
        <p:nvPicPr>
          <p:cNvPr id="7" name="Picture 2" descr="http://r-ec.bstatic.com/images/hotel/840x460/310/3104532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44464" y="120079"/>
            <a:ext cx="9791700" cy="6972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200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Srv-2003\image bank\FOTOS PROVEEDORES\RAINFOREST EXPEDITIONS\Fotos\Fotos\Tambopata Research Center\TRC buffet.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4124" y="120079"/>
            <a:ext cx="9812040" cy="697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6835" y="6930449"/>
            <a:ext cx="1639446" cy="700107"/>
          </a:xfrm>
          <a:prstGeom prst="rect">
            <a:avLst/>
          </a:prstGeom>
        </p:spPr>
      </p:pic>
      <p:sp>
        <p:nvSpPr>
          <p:cNvPr id="3" name="CuadroTexto 2"/>
          <p:cNvSpPr txBox="1"/>
          <p:nvPr/>
        </p:nvSpPr>
        <p:spPr>
          <a:xfrm>
            <a:off x="4380293" y="1006021"/>
            <a:ext cx="6219054" cy="329770"/>
          </a:xfrm>
          <a:prstGeom prst="rect">
            <a:avLst/>
          </a:prstGeom>
          <a:noFill/>
        </p:spPr>
        <p:txBody>
          <a:bodyPr wrap="square" rtlCol="0">
            <a:spAutoFit/>
          </a:bodyPr>
          <a:lstStyle/>
          <a:p>
            <a:pPr algn="just"/>
            <a:r>
              <a:rPr lang="en-US" sz="1543" dirty="0">
                <a:latin typeface="Verdana" panose="020B0604030504040204" pitchFamily="34" charset="0"/>
                <a:ea typeface="Verdana" panose="020B0604030504040204" pitchFamily="34" charset="0"/>
                <a:cs typeface="Verdana" panose="020B0604030504040204" pitchFamily="34" charset="0"/>
              </a:rPr>
              <a:t>  </a:t>
            </a:r>
          </a:p>
        </p:txBody>
      </p:sp>
      <p:pic>
        <p:nvPicPr>
          <p:cNvPr id="11" name="Imagen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10" name="CuadroTexto 9"/>
          <p:cNvSpPr txBox="1"/>
          <p:nvPr/>
        </p:nvSpPr>
        <p:spPr>
          <a:xfrm>
            <a:off x="61619" y="7147324"/>
            <a:ext cx="4258613" cy="1788631"/>
          </a:xfrm>
          <a:prstGeom prst="rect">
            <a:avLst/>
          </a:prstGeom>
          <a:noFill/>
        </p:spPr>
        <p:txBody>
          <a:bodyPr wrap="square" rtlCol="0">
            <a:spAutoFit/>
          </a:bodyPr>
          <a:lstStyle/>
          <a:p>
            <a:r>
              <a:rPr lang="en-US" sz="1323" dirty="0">
                <a:solidFill>
                  <a:srgbClr val="555555"/>
                </a:solidFill>
                <a:latin typeface="Verdana" panose="020B0604030504040204" pitchFamily="34" charset="0"/>
                <a:ea typeface="Verdana" panose="020B0604030504040204" pitchFamily="34" charset="0"/>
                <a:cs typeface="Verdana" panose="020B0604030504040204" pitchFamily="34" charset="0"/>
              </a:rPr>
              <a:t>Tambopata Research Center</a:t>
            </a:r>
          </a:p>
          <a:p>
            <a:endParaRPr lang="en-US" sz="9700" dirty="0"/>
          </a:p>
        </p:txBody>
      </p:sp>
    </p:spTree>
    <p:extLst>
      <p:ext uri="{BB962C8B-B14F-4D97-AF65-F5344CB8AC3E}">
        <p14:creationId xmlns:p14="http://schemas.microsoft.com/office/powerpoint/2010/main" val="10677728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ourthetropics.com/wp-content/uploads/2016/10/DelfinCruises-10-1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54"/>
          <a:stretch/>
        </p:blipFill>
        <p:spPr bwMode="auto">
          <a:xfrm>
            <a:off x="130970" y="175271"/>
            <a:ext cx="9806825" cy="689228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030047" y="2608038"/>
            <a:ext cx="8008672" cy="1008289"/>
          </a:xfrm>
          <a:prstGeom prst="rect">
            <a:avLst/>
          </a:prstGeom>
          <a:noFill/>
        </p:spPr>
        <p:txBody>
          <a:bodyPr wrap="square" rtlCol="0">
            <a:spAutoFit/>
          </a:bodyPr>
          <a:lstStyle/>
          <a:p>
            <a:pPr algn="ctr"/>
            <a:r>
              <a:rPr lang="es-PE" sz="5952" dirty="0">
                <a:solidFill>
                  <a:srgbClr val="FAA306"/>
                </a:solidFill>
                <a:latin typeface="Coolvetica Rg" panose="020B0603030602020004" pitchFamily="34" charset="0"/>
              </a:rPr>
              <a:t>Amazon </a:t>
            </a:r>
            <a:r>
              <a:rPr lang="es-PE" sz="5952" dirty="0" err="1">
                <a:solidFill>
                  <a:srgbClr val="FAA306"/>
                </a:solidFill>
                <a:latin typeface="Coolvetica Rg" panose="020B0603030602020004" pitchFamily="34" charset="0"/>
              </a:rPr>
              <a:t>Cruises</a:t>
            </a:r>
            <a:r>
              <a:rPr lang="es-PE" sz="5952" dirty="0">
                <a:solidFill>
                  <a:srgbClr val="FAA306"/>
                </a:solidFill>
                <a:latin typeface="Coolvetica Rg" panose="020B0603030602020004" pitchFamily="34" charset="0"/>
              </a:rPr>
              <a:t> - Iquitos</a:t>
            </a:r>
          </a:p>
        </p:txBody>
      </p:sp>
      <p:cxnSp>
        <p:nvCxnSpPr>
          <p:cNvPr id="7" name="Conector recto 6"/>
          <p:cNvCxnSpPr/>
          <p:nvPr/>
        </p:nvCxnSpPr>
        <p:spPr>
          <a:xfrm>
            <a:off x="1714054" y="3598998"/>
            <a:ext cx="6808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CuadroTexto 7"/>
          <p:cNvSpPr txBox="1"/>
          <p:nvPr/>
        </p:nvSpPr>
        <p:spPr>
          <a:xfrm>
            <a:off x="989818" y="3612390"/>
            <a:ext cx="8091651" cy="635110"/>
          </a:xfrm>
          <a:prstGeom prst="rect">
            <a:avLst/>
          </a:prstGeom>
          <a:noFill/>
        </p:spPr>
        <p:txBody>
          <a:bodyPr wrap="square" rtlCol="0">
            <a:spAutoFit/>
          </a:bodyPr>
          <a:lstStyle/>
          <a:p>
            <a:pPr algn="ctr"/>
            <a:r>
              <a:rPr lang="es-PE" sz="3527" dirty="0">
                <a:latin typeface="Coolvetica Rg" panose="020B0603030602020004" pitchFamily="34" charset="0"/>
              </a:rPr>
              <a:t>4 </a:t>
            </a:r>
            <a:r>
              <a:rPr lang="es-PE" sz="3527" dirty="0" err="1">
                <a:latin typeface="Coolvetica Rg" panose="020B0603030602020004" pitchFamily="34" charset="0"/>
              </a:rPr>
              <a:t>days</a:t>
            </a:r>
            <a:r>
              <a:rPr lang="es-PE" sz="3527" dirty="0">
                <a:latin typeface="Coolvetica Rg" panose="020B0603030602020004" pitchFamily="34" charset="0"/>
              </a:rPr>
              <a:t> / 3 </a:t>
            </a:r>
            <a:r>
              <a:rPr lang="es-PE" sz="3527" dirty="0" err="1">
                <a:latin typeface="Coolvetica Rg" panose="020B0603030602020004" pitchFamily="34" charset="0"/>
              </a:rPr>
              <a:t>nights</a:t>
            </a:r>
            <a:r>
              <a:rPr lang="es-PE" sz="3527" dirty="0">
                <a:latin typeface="Coolvetica Rg" panose="020B0603030602020004" pitchFamily="34" charset="0"/>
              </a:rPr>
              <a:t> </a:t>
            </a:r>
            <a:r>
              <a:rPr lang="es-PE" sz="3527" dirty="0" err="1">
                <a:latin typeface="Coolvetica Rg" panose="020B0603030602020004" pitchFamily="34" charset="0"/>
              </a:rPr>
              <a:t>extention</a:t>
            </a:r>
            <a:endParaRPr lang="es-PE" sz="3527" dirty="0">
              <a:latin typeface="Coolvetica Rg" panose="020B0603030602020004" pitchFamily="34" charset="0"/>
            </a:endParaRPr>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Tree>
    <p:extLst>
      <p:ext uri="{BB962C8B-B14F-4D97-AF65-F5344CB8AC3E}">
        <p14:creationId xmlns:p14="http://schemas.microsoft.com/office/powerpoint/2010/main" val="39905771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b="-1779"/>
          <a:stretch/>
        </p:blipFill>
        <p:spPr>
          <a:xfrm>
            <a:off x="144463" y="107949"/>
            <a:ext cx="9791700" cy="7128272"/>
          </a:xfrm>
          <a:prstGeom prst="rect">
            <a:avLst/>
          </a:prstGeom>
        </p:spPr>
      </p:pic>
      <p:sp>
        <p:nvSpPr>
          <p:cNvPr id="6" name="Rectángulo 5"/>
          <p:cNvSpPr/>
          <p:nvPr/>
        </p:nvSpPr>
        <p:spPr>
          <a:xfrm>
            <a:off x="296471" y="4031826"/>
            <a:ext cx="3231907" cy="30611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9700">
              <a:solidFill>
                <a:srgbClr val="FFC000"/>
              </a:solidFill>
            </a:endParaRPr>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8632" y="4139877"/>
            <a:ext cx="507927" cy="486313"/>
          </a:xfrm>
          <a:prstGeom prst="rect">
            <a:avLst/>
          </a:prstGeom>
        </p:spPr>
      </p:pic>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457" y="4661278"/>
            <a:ext cx="586277" cy="591681"/>
          </a:xfrm>
          <a:prstGeom prst="rect">
            <a:avLst/>
          </a:prstGeom>
        </p:spPr>
      </p:pic>
      <p:pic>
        <p:nvPicPr>
          <p:cNvPr id="9" name="Imagen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2281" y="6205228"/>
            <a:ext cx="491716" cy="497120"/>
          </a:xfrm>
          <a:prstGeom prst="rect">
            <a:avLst/>
          </a:prstGeom>
        </p:spPr>
      </p:pic>
      <p:sp>
        <p:nvSpPr>
          <p:cNvPr id="10" name="CuadroTexto 9"/>
          <p:cNvSpPr txBox="1"/>
          <p:nvPr/>
        </p:nvSpPr>
        <p:spPr>
          <a:xfrm>
            <a:off x="1025735" y="4219071"/>
            <a:ext cx="1928668" cy="397673"/>
          </a:xfrm>
          <a:prstGeom prst="rect">
            <a:avLst/>
          </a:prstGeom>
          <a:noFill/>
        </p:spPr>
        <p:txBody>
          <a:bodyPr wrap="square" rtlCol="0">
            <a:spAutoFit/>
          </a:bodyPr>
          <a:lstStyle/>
          <a:p>
            <a:r>
              <a:rPr lang="es-PE" sz="992" dirty="0" err="1">
                <a:latin typeface="Verdana" panose="020B0604030504040204" pitchFamily="34" charset="0"/>
                <a:ea typeface="Verdana" panose="020B0604030504040204" pitchFamily="34" charset="0"/>
                <a:cs typeface="Verdana" panose="020B0604030504040204" pitchFamily="34" charset="0"/>
              </a:rPr>
              <a:t>Altitude</a:t>
            </a:r>
            <a:r>
              <a:rPr lang="es-PE" sz="992" dirty="0">
                <a:latin typeface="Verdana" panose="020B0604030504040204" pitchFamily="34" charset="0"/>
                <a:ea typeface="Verdana" panose="020B0604030504040204" pitchFamily="34" charset="0"/>
                <a:cs typeface="Verdana" panose="020B0604030504040204" pitchFamily="34" charset="0"/>
              </a:rPr>
              <a:t>:</a:t>
            </a:r>
          </a:p>
          <a:p>
            <a:r>
              <a:rPr lang="es-PE" sz="992" dirty="0">
                <a:latin typeface="Verdana" panose="020B0604030504040204" pitchFamily="34" charset="0"/>
                <a:ea typeface="Verdana" panose="020B0604030504040204" pitchFamily="34" charset="0"/>
                <a:cs typeface="Verdana" panose="020B0604030504040204" pitchFamily="34" charset="0"/>
              </a:rPr>
              <a:t>104 </a:t>
            </a:r>
            <a:r>
              <a:rPr lang="es-PE" sz="992" dirty="0" err="1">
                <a:latin typeface="Verdana" panose="020B0604030504040204" pitchFamily="34" charset="0"/>
                <a:ea typeface="Verdana" panose="020B0604030504040204" pitchFamily="34" charset="0"/>
                <a:cs typeface="Verdana" panose="020B0604030504040204" pitchFamily="34" charset="0"/>
              </a:rPr>
              <a:t>m.a.s.l</a:t>
            </a:r>
            <a:r>
              <a:rPr lang="es-PE" sz="992" dirty="0">
                <a:latin typeface="Verdana" panose="020B0604030504040204" pitchFamily="34" charset="0"/>
                <a:ea typeface="Verdana" panose="020B0604030504040204" pitchFamily="34" charset="0"/>
                <a:cs typeface="Verdana" panose="020B0604030504040204" pitchFamily="34" charset="0"/>
              </a:rPr>
              <a:t> / 341 </a:t>
            </a:r>
            <a:r>
              <a:rPr lang="es-PE" sz="992" dirty="0" err="1">
                <a:latin typeface="Verdana" panose="020B0604030504040204" pitchFamily="34" charset="0"/>
                <a:ea typeface="Verdana" panose="020B0604030504040204" pitchFamily="34" charset="0"/>
                <a:cs typeface="Verdana" panose="020B0604030504040204" pitchFamily="34" charset="0"/>
              </a:rPr>
              <a:t>feet</a:t>
            </a:r>
            <a:endParaRPr lang="es-PE" sz="992" dirty="0">
              <a:latin typeface="Verdana" panose="020B0604030504040204" pitchFamily="34" charset="0"/>
              <a:ea typeface="Verdana" panose="020B0604030504040204" pitchFamily="34" charset="0"/>
              <a:cs typeface="Verdana" panose="020B0604030504040204" pitchFamily="34" charset="0"/>
            </a:endParaRPr>
          </a:p>
        </p:txBody>
      </p:sp>
      <p:sp>
        <p:nvSpPr>
          <p:cNvPr id="11" name="CuadroTexto 10"/>
          <p:cNvSpPr txBox="1"/>
          <p:nvPr/>
        </p:nvSpPr>
        <p:spPr>
          <a:xfrm>
            <a:off x="1037188" y="4743337"/>
            <a:ext cx="2274639" cy="1619033"/>
          </a:xfrm>
          <a:prstGeom prst="rect">
            <a:avLst/>
          </a:prstGeom>
          <a:noFill/>
        </p:spPr>
        <p:txBody>
          <a:bodyPr wrap="square" rtlCol="0">
            <a:spAutoFit/>
          </a:bodyPr>
          <a:lstStyle/>
          <a:p>
            <a:r>
              <a:rPr lang="es-PE" sz="992" dirty="0" err="1">
                <a:latin typeface="Verdana" panose="020B0604030504040204" pitchFamily="34" charset="0"/>
                <a:ea typeface="Verdana" panose="020B0604030504040204" pitchFamily="34" charset="0"/>
                <a:cs typeface="Verdana" panose="020B0604030504040204" pitchFamily="34" charset="0"/>
              </a:rPr>
              <a:t>Climate</a:t>
            </a:r>
            <a:r>
              <a:rPr lang="es-PE" sz="992" dirty="0">
                <a:latin typeface="Verdana" panose="020B0604030504040204" pitchFamily="34" charset="0"/>
                <a:ea typeface="Verdana" panose="020B0604030504040204" pitchFamily="34" charset="0"/>
                <a:cs typeface="Verdana" panose="020B0604030504040204" pitchFamily="34" charset="0"/>
              </a:rPr>
              <a:t>:</a:t>
            </a:r>
          </a:p>
          <a:p>
            <a:r>
              <a:rPr lang="es-PE" sz="992" dirty="0">
                <a:latin typeface="Verdana" panose="020B0604030504040204" pitchFamily="34" charset="0"/>
                <a:ea typeface="Verdana" panose="020B0604030504040204" pitchFamily="34" charset="0"/>
                <a:cs typeface="Verdana" panose="020B0604030504040204" pitchFamily="34" charset="0"/>
              </a:rPr>
              <a:t>Hot and </a:t>
            </a:r>
            <a:r>
              <a:rPr lang="es-PE" sz="992" dirty="0" err="1">
                <a:latin typeface="Verdana" panose="020B0604030504040204" pitchFamily="34" charset="0"/>
                <a:ea typeface="Verdana" panose="020B0604030504040204" pitchFamily="34" charset="0"/>
                <a:cs typeface="Verdana" panose="020B0604030504040204" pitchFamily="34" charset="0"/>
              </a:rPr>
              <a:t>rainy</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all</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year</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long</a:t>
            </a:r>
            <a:endParaRPr lang="es-PE" sz="992" dirty="0">
              <a:latin typeface="Verdana" panose="020B0604030504040204" pitchFamily="34" charset="0"/>
              <a:ea typeface="Verdana" panose="020B0604030504040204" pitchFamily="34" charset="0"/>
              <a:cs typeface="Verdana" panose="020B0604030504040204" pitchFamily="34" charset="0"/>
            </a:endParaRPr>
          </a:p>
          <a:p>
            <a:r>
              <a:rPr lang="es-PE" sz="992" dirty="0" err="1">
                <a:latin typeface="Verdana" panose="020B0604030504040204" pitchFamily="34" charset="0"/>
                <a:ea typeface="Verdana" panose="020B0604030504040204" pitchFamily="34" charset="0"/>
                <a:cs typeface="Verdana" panose="020B0604030504040204" pitchFamily="34" charset="0"/>
              </a:rPr>
              <a:t>Maximum</a:t>
            </a:r>
            <a:r>
              <a:rPr lang="es-PE" sz="992" dirty="0">
                <a:latin typeface="Verdana" panose="020B0604030504040204" pitchFamily="34" charset="0"/>
                <a:ea typeface="Verdana" panose="020B0604030504040204" pitchFamily="34" charset="0"/>
                <a:cs typeface="Verdana" panose="020B0604030504040204" pitchFamily="34" charset="0"/>
              </a:rPr>
              <a:t>: 31°C (88°F)</a:t>
            </a:r>
          </a:p>
          <a:p>
            <a:r>
              <a:rPr lang="es-PE" sz="992" dirty="0" err="1">
                <a:latin typeface="Verdana" panose="020B0604030504040204" pitchFamily="34" charset="0"/>
                <a:ea typeface="Verdana" panose="020B0604030504040204" pitchFamily="34" charset="0"/>
                <a:cs typeface="Verdana" panose="020B0604030504040204" pitchFamily="34" charset="0"/>
              </a:rPr>
              <a:t>Minimum</a:t>
            </a:r>
            <a:r>
              <a:rPr lang="es-PE" sz="992" dirty="0">
                <a:latin typeface="Verdana" panose="020B0604030504040204" pitchFamily="34" charset="0"/>
                <a:ea typeface="Verdana" panose="020B0604030504040204" pitchFamily="34" charset="0"/>
                <a:cs typeface="Verdana" panose="020B0604030504040204" pitchFamily="34" charset="0"/>
              </a:rPr>
              <a:t>: 21°C (70°F)</a:t>
            </a:r>
          </a:p>
          <a:p>
            <a:r>
              <a:rPr lang="es-PE" sz="992" dirty="0" err="1">
                <a:latin typeface="Verdana" panose="020B0604030504040204" pitchFamily="34" charset="0"/>
                <a:ea typeface="Verdana" panose="020B0604030504040204" pitchFamily="34" charset="0"/>
                <a:cs typeface="Verdana" panose="020B0604030504040204" pitchFamily="34" charset="0"/>
              </a:rPr>
              <a:t>The</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dry</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season</a:t>
            </a:r>
            <a:r>
              <a:rPr lang="es-PE" sz="992" dirty="0">
                <a:latin typeface="Verdana" panose="020B0604030504040204" pitchFamily="34" charset="0"/>
                <a:ea typeface="Verdana" panose="020B0604030504040204" pitchFamily="34" charset="0"/>
                <a:cs typeface="Verdana" panose="020B0604030504040204" pitchFamily="34" charset="0"/>
              </a:rPr>
              <a:t> ( </a:t>
            </a:r>
            <a:r>
              <a:rPr lang="es-PE" sz="992" dirty="0" err="1">
                <a:latin typeface="Verdana" panose="020B0604030504040204" pitchFamily="34" charset="0"/>
                <a:ea typeface="Verdana" panose="020B0604030504040204" pitchFamily="34" charset="0"/>
                <a:cs typeface="Verdana" panose="020B0604030504040204" pitchFamily="34" charset="0"/>
              </a:rPr>
              <a:t>July-November</a:t>
            </a:r>
            <a:r>
              <a:rPr lang="es-PE" sz="992" dirty="0">
                <a:latin typeface="Verdana" panose="020B0604030504040204" pitchFamily="34" charset="0"/>
                <a:ea typeface="Verdana" panose="020B0604030504040204" pitchFamily="34" charset="0"/>
                <a:cs typeface="Verdana" panose="020B0604030504040204" pitchFamily="34" charset="0"/>
              </a:rPr>
              <a:t>) and </a:t>
            </a:r>
            <a:r>
              <a:rPr lang="es-PE" sz="992" dirty="0" err="1">
                <a:latin typeface="Verdana" panose="020B0604030504040204" pitchFamily="34" charset="0"/>
                <a:ea typeface="Verdana" panose="020B0604030504040204" pitchFamily="34" charset="0"/>
                <a:cs typeface="Verdana" panose="020B0604030504040204" pitchFamily="34" charset="0"/>
              </a:rPr>
              <a:t>the</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flood</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season</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December</a:t>
            </a:r>
            <a:r>
              <a:rPr lang="es-PE" sz="992" dirty="0">
                <a:latin typeface="Verdana" panose="020B0604030504040204" pitchFamily="34" charset="0"/>
                <a:ea typeface="Verdana" panose="020B0604030504040204" pitchFamily="34" charset="0"/>
                <a:cs typeface="Verdana" panose="020B0604030504040204" pitchFamily="34" charset="0"/>
              </a:rPr>
              <a:t> – </a:t>
            </a:r>
            <a:r>
              <a:rPr lang="es-PE" sz="992" dirty="0" err="1">
                <a:latin typeface="Verdana" panose="020B0604030504040204" pitchFamily="34" charset="0"/>
                <a:ea typeface="Verdana" panose="020B0604030504040204" pitchFamily="34" charset="0"/>
                <a:cs typeface="Verdana" panose="020B0604030504040204" pitchFamily="34" charset="0"/>
              </a:rPr>
              <a:t>July</a:t>
            </a:r>
            <a:r>
              <a:rPr lang="es-PE" sz="992" dirty="0">
                <a:latin typeface="Verdana" panose="020B0604030504040204" pitchFamily="34" charset="0"/>
                <a:ea typeface="Verdana" panose="020B0604030504040204" pitchFamily="34" charset="0"/>
                <a:cs typeface="Verdana" panose="020B0604030504040204" pitchFamily="34" charset="0"/>
              </a:rPr>
              <a:t>) </a:t>
            </a:r>
            <a:r>
              <a:rPr lang="es-PE" sz="992" dirty="0" err="1">
                <a:latin typeface="Verdana" panose="020B0604030504040204" pitchFamily="34" charset="0"/>
                <a:ea typeface="Verdana" panose="020B0604030504040204" pitchFamily="34" charset="0"/>
                <a:cs typeface="Verdana" panose="020B0604030504040204" pitchFamily="34" charset="0"/>
              </a:rPr>
              <a:t>feature</a:t>
            </a:r>
            <a:r>
              <a:rPr lang="es-PE" sz="992" dirty="0">
                <a:latin typeface="Verdana" panose="020B0604030504040204" pitchFamily="34" charset="0"/>
                <a:ea typeface="Verdana" panose="020B0604030504040204" pitchFamily="34" charset="0"/>
                <a:cs typeface="Verdana" panose="020B0604030504040204" pitchFamily="34" charset="0"/>
              </a:rPr>
              <a:t> particular </a:t>
            </a:r>
            <a:r>
              <a:rPr lang="es-PE" sz="992" dirty="0" err="1">
                <a:latin typeface="Verdana" panose="020B0604030504040204" pitchFamily="34" charset="0"/>
                <a:ea typeface="Verdana" panose="020B0604030504040204" pitchFamily="34" charset="0"/>
                <a:cs typeface="Verdana" panose="020B0604030504040204" pitchFamily="34" charset="0"/>
              </a:rPr>
              <a:t>differences</a:t>
            </a:r>
            <a:r>
              <a:rPr lang="es-PE" sz="992" dirty="0">
                <a:latin typeface="Verdana" panose="020B0604030504040204" pitchFamily="34" charset="0"/>
                <a:ea typeface="Verdana" panose="020B0604030504040204" pitchFamily="34" charset="0"/>
                <a:cs typeface="Verdana" panose="020B0604030504040204" pitchFamily="34" charset="0"/>
              </a:rPr>
              <a:t> in </a:t>
            </a:r>
            <a:r>
              <a:rPr lang="es-PE" sz="992" dirty="0" err="1">
                <a:latin typeface="Verdana" panose="020B0604030504040204" pitchFamily="34" charset="0"/>
                <a:ea typeface="Verdana" panose="020B0604030504040204" pitchFamily="34" charset="0"/>
                <a:cs typeface="Verdana" panose="020B0604030504040204" pitchFamily="34" charset="0"/>
              </a:rPr>
              <a:t>the</a:t>
            </a:r>
            <a:r>
              <a:rPr lang="es-PE" sz="992" dirty="0">
                <a:latin typeface="Verdana" panose="020B0604030504040204" pitchFamily="34" charset="0"/>
                <a:ea typeface="Verdana" panose="020B0604030504040204" pitchFamily="34" charset="0"/>
                <a:cs typeface="Verdana" panose="020B0604030504040204" pitchFamily="34" charset="0"/>
              </a:rPr>
              <a:t> flora &amp; fauna</a:t>
            </a:r>
          </a:p>
          <a:p>
            <a:endParaRPr lang="es-PE" sz="992" dirty="0">
              <a:latin typeface="Verdana" panose="020B0604030504040204" pitchFamily="34" charset="0"/>
              <a:ea typeface="Verdana" panose="020B0604030504040204" pitchFamily="34" charset="0"/>
              <a:cs typeface="Verdana" panose="020B0604030504040204" pitchFamily="34" charset="0"/>
            </a:endParaRPr>
          </a:p>
        </p:txBody>
      </p:sp>
      <p:sp>
        <p:nvSpPr>
          <p:cNvPr id="12" name="CuadroTexto 11"/>
          <p:cNvSpPr txBox="1"/>
          <p:nvPr/>
        </p:nvSpPr>
        <p:spPr>
          <a:xfrm>
            <a:off x="986558" y="6243918"/>
            <a:ext cx="2457823" cy="838756"/>
          </a:xfrm>
          <a:prstGeom prst="rect">
            <a:avLst/>
          </a:prstGeom>
          <a:noFill/>
        </p:spPr>
        <p:txBody>
          <a:bodyPr wrap="square" rtlCol="0">
            <a:spAutoFit/>
          </a:bodyPr>
          <a:lstStyle/>
          <a:p>
            <a:r>
              <a:rPr lang="es-PE" sz="992" dirty="0">
                <a:latin typeface="Verdana" panose="020B0604030504040204" pitchFamily="34" charset="0"/>
                <a:ea typeface="Verdana" panose="020B0604030504040204" pitchFamily="34" charset="0"/>
                <a:cs typeface="Verdana" panose="020B0604030504040204" pitchFamily="34" charset="0"/>
              </a:rPr>
              <a:t>Access </a:t>
            </a:r>
            <a:r>
              <a:rPr lang="es-PE" sz="992" dirty="0" err="1">
                <a:latin typeface="Verdana" panose="020B0604030504040204" pitchFamily="34" charset="0"/>
                <a:ea typeface="Verdana" panose="020B0604030504040204" pitchFamily="34" charset="0"/>
                <a:cs typeface="Verdana" panose="020B0604030504040204" pitchFamily="34" charset="0"/>
              </a:rPr>
              <a:t>Route</a:t>
            </a:r>
            <a:endParaRPr lang="es-PE" sz="992" dirty="0">
              <a:latin typeface="Verdana" panose="020B0604030504040204" pitchFamily="34" charset="0"/>
              <a:ea typeface="Verdana" panose="020B0604030504040204" pitchFamily="34" charset="0"/>
              <a:cs typeface="Verdana" panose="020B0604030504040204" pitchFamily="34" charset="0"/>
            </a:endParaRPr>
          </a:p>
          <a:p>
            <a:r>
              <a:rPr lang="es-PE" sz="992" dirty="0" err="1">
                <a:latin typeface="Verdana" panose="020B0604030504040204" pitchFamily="34" charset="0"/>
                <a:ea typeface="Verdana" panose="020B0604030504040204" pitchFamily="34" charset="0"/>
                <a:cs typeface="Verdana" panose="020B0604030504040204" pitchFamily="34" charset="0"/>
              </a:rPr>
              <a:t>By</a:t>
            </a:r>
            <a:r>
              <a:rPr lang="es-PE" sz="992" dirty="0">
                <a:latin typeface="Verdana" panose="020B0604030504040204" pitchFamily="34" charset="0"/>
                <a:ea typeface="Verdana" panose="020B0604030504040204" pitchFamily="34" charset="0"/>
                <a:cs typeface="Verdana" panose="020B0604030504040204" pitchFamily="34" charset="0"/>
              </a:rPr>
              <a:t> air: </a:t>
            </a:r>
          </a:p>
          <a:p>
            <a:r>
              <a:rPr lang="en-US" sz="992" dirty="0">
                <a:latin typeface="Verdana" panose="020B0604030504040204" pitchFamily="34" charset="0"/>
                <a:ea typeface="Verdana" panose="020B0604030504040204" pitchFamily="34" charset="0"/>
                <a:cs typeface="Verdana" panose="020B0604030504040204" pitchFamily="34" charset="0"/>
              </a:rPr>
              <a:t>Daily flights from Lima to: Puerto Maldonado (90min)</a:t>
            </a:r>
          </a:p>
          <a:p>
            <a:endParaRPr lang="es-PE" sz="882"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51374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914" y="167992"/>
            <a:ext cx="9750885" cy="6887704"/>
          </a:xfrm>
          <a:prstGeom prst="rect">
            <a:avLst/>
          </a:prstGeom>
        </p:spPr>
      </p:pic>
      <p:pic>
        <p:nvPicPr>
          <p:cNvPr id="6" name="Imagen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128736"/>
            <a:ext cx="10079567" cy="430938"/>
          </a:xfrm>
          <a:prstGeom prst="rect">
            <a:avLst/>
          </a:prstGeom>
        </p:spPr>
      </p:pic>
      <p:sp>
        <p:nvSpPr>
          <p:cNvPr id="7" name="CuadroTexto 6"/>
          <p:cNvSpPr txBox="1"/>
          <p:nvPr/>
        </p:nvSpPr>
        <p:spPr>
          <a:xfrm>
            <a:off x="165768" y="7138318"/>
            <a:ext cx="3916159" cy="295915"/>
          </a:xfrm>
          <a:prstGeom prst="rect">
            <a:avLst/>
          </a:prstGeom>
          <a:noFill/>
        </p:spPr>
        <p:txBody>
          <a:bodyPr wrap="square" rtlCol="0">
            <a:spAutoFit/>
          </a:bodyPr>
          <a:lstStyle/>
          <a:p>
            <a:r>
              <a:rPr lang="es-ES_tradnl" sz="1323" dirty="0" err="1">
                <a:solidFill>
                  <a:schemeClr val="tx1">
                    <a:lumMod val="50000"/>
                    <a:lumOff val="50000"/>
                  </a:schemeClr>
                </a:solidFill>
                <a:latin typeface="Verdana" charset="0"/>
                <a:ea typeface="Verdana" charset="0"/>
                <a:cs typeface="Verdana" charset="0"/>
              </a:rPr>
              <a:t>Swimming</a:t>
            </a:r>
            <a:r>
              <a:rPr lang="es-ES_tradnl" sz="1323" dirty="0">
                <a:solidFill>
                  <a:schemeClr val="tx1">
                    <a:lumMod val="50000"/>
                    <a:lumOff val="50000"/>
                  </a:schemeClr>
                </a:solidFill>
                <a:latin typeface="Verdana" charset="0"/>
                <a:ea typeface="Verdana" charset="0"/>
                <a:cs typeface="Verdana" charset="0"/>
              </a:rPr>
              <a:t> -  Amazon </a:t>
            </a:r>
            <a:r>
              <a:rPr lang="es-ES_tradnl" sz="1323" dirty="0" err="1">
                <a:solidFill>
                  <a:schemeClr val="tx1">
                    <a:lumMod val="50000"/>
                    <a:lumOff val="50000"/>
                  </a:schemeClr>
                </a:solidFill>
                <a:latin typeface="Verdana" charset="0"/>
                <a:ea typeface="Verdana" charset="0"/>
                <a:cs typeface="Verdana" charset="0"/>
              </a:rPr>
              <a:t>River</a:t>
            </a:r>
            <a:endParaRPr lang="es-ES_tradnl" sz="1323" dirty="0">
              <a:solidFill>
                <a:schemeClr val="tx1">
                  <a:lumMod val="50000"/>
                  <a:lumOff val="50000"/>
                </a:schemeClr>
              </a:solidFill>
              <a:latin typeface="Verdana" charset="0"/>
              <a:ea typeface="Verdana" charset="0"/>
              <a:cs typeface="Verdana" charset="0"/>
            </a:endParaRPr>
          </a:p>
        </p:txBody>
      </p:sp>
    </p:spTree>
    <p:extLst>
      <p:ext uri="{BB962C8B-B14F-4D97-AF65-F5344CB8AC3E}">
        <p14:creationId xmlns:p14="http://schemas.microsoft.com/office/powerpoint/2010/main" val="185226592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8522" y="167948"/>
            <a:ext cx="9743581" cy="68877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9700"/>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128736"/>
            <a:ext cx="10079567" cy="430938"/>
          </a:xfrm>
          <a:prstGeom prst="rect">
            <a:avLst/>
          </a:prstGeom>
        </p:spPr>
      </p:pic>
      <p:pic>
        <p:nvPicPr>
          <p:cNvPr id="3" name="Imagen 2"/>
          <p:cNvPicPr>
            <a:picLocks noChangeAspect="1"/>
          </p:cNvPicPr>
          <p:nvPr/>
        </p:nvPicPr>
        <p:blipFill rotWithShape="1">
          <a:blip r:embed="rId4" cstate="email">
            <a:extLst>
              <a:ext uri="{28A0092B-C50C-407E-A947-70E740481C1C}">
                <a14:useLocalDpi xmlns:a14="http://schemas.microsoft.com/office/drawing/2010/main"/>
              </a:ext>
            </a:extLst>
          </a:blip>
          <a:srcRect l="10668" r="6056" b="-637"/>
          <a:stretch/>
        </p:blipFill>
        <p:spPr>
          <a:xfrm>
            <a:off x="132002" y="167992"/>
            <a:ext cx="9816620" cy="6931529"/>
          </a:xfrm>
          <a:prstGeom prst="rect">
            <a:avLst/>
          </a:prstGeom>
        </p:spPr>
      </p:pic>
      <p:sp>
        <p:nvSpPr>
          <p:cNvPr id="5" name="CuadroTexto 4"/>
          <p:cNvSpPr txBox="1"/>
          <p:nvPr/>
        </p:nvSpPr>
        <p:spPr>
          <a:xfrm>
            <a:off x="165768" y="7138318"/>
            <a:ext cx="3916159" cy="295915"/>
          </a:xfrm>
          <a:prstGeom prst="rect">
            <a:avLst/>
          </a:prstGeom>
          <a:noFill/>
        </p:spPr>
        <p:txBody>
          <a:bodyPr wrap="square" rtlCol="0">
            <a:spAutoFit/>
          </a:bodyPr>
          <a:lstStyle/>
          <a:p>
            <a:r>
              <a:rPr lang="es-ES_tradnl" sz="1323" dirty="0" err="1">
                <a:solidFill>
                  <a:schemeClr val="tx1">
                    <a:lumMod val="50000"/>
                    <a:lumOff val="50000"/>
                  </a:schemeClr>
                </a:solidFill>
                <a:latin typeface="Verdana" charset="0"/>
                <a:ea typeface="Verdana" charset="0"/>
                <a:cs typeface="Verdana" charset="0"/>
              </a:rPr>
              <a:t>Visits</a:t>
            </a:r>
            <a:r>
              <a:rPr lang="es-ES_tradnl" sz="1323" dirty="0">
                <a:solidFill>
                  <a:schemeClr val="tx1">
                    <a:lumMod val="50000"/>
                    <a:lumOff val="50000"/>
                  </a:schemeClr>
                </a:solidFill>
                <a:latin typeface="Verdana" charset="0"/>
                <a:ea typeface="Verdana" charset="0"/>
                <a:cs typeface="Verdana" charset="0"/>
              </a:rPr>
              <a:t> to </a:t>
            </a:r>
            <a:r>
              <a:rPr lang="es-ES_tradnl" sz="1323" dirty="0" err="1">
                <a:solidFill>
                  <a:schemeClr val="tx1">
                    <a:lumMod val="50000"/>
                    <a:lumOff val="50000"/>
                  </a:schemeClr>
                </a:solidFill>
                <a:latin typeface="Verdana" charset="0"/>
                <a:ea typeface="Verdana" charset="0"/>
                <a:cs typeface="Verdana" charset="0"/>
              </a:rPr>
              <a:t>communities</a:t>
            </a:r>
            <a:endParaRPr lang="es-ES_tradnl" sz="1323" dirty="0">
              <a:solidFill>
                <a:schemeClr val="tx1">
                  <a:lumMod val="50000"/>
                  <a:lumOff val="50000"/>
                </a:schemeClr>
              </a:solidFill>
              <a:latin typeface="Verdana" charset="0"/>
              <a:ea typeface="Verdana" charset="0"/>
              <a:cs typeface="Verdana" charset="0"/>
            </a:endParaRPr>
          </a:p>
        </p:txBody>
      </p:sp>
    </p:spTree>
    <p:extLst>
      <p:ext uri="{BB962C8B-B14F-4D97-AF65-F5344CB8AC3E}">
        <p14:creationId xmlns:p14="http://schemas.microsoft.com/office/powerpoint/2010/main" val="68144427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128736"/>
            <a:ext cx="10079567" cy="430938"/>
          </a:xfrm>
          <a:prstGeom prst="rect">
            <a:avLst/>
          </a:prstGeom>
        </p:spPr>
      </p:pic>
      <p:sp>
        <p:nvSpPr>
          <p:cNvPr id="5" name="CuadroTexto 4"/>
          <p:cNvSpPr txBox="1"/>
          <p:nvPr/>
        </p:nvSpPr>
        <p:spPr>
          <a:xfrm>
            <a:off x="165768" y="7138318"/>
            <a:ext cx="3916159" cy="295915"/>
          </a:xfrm>
          <a:prstGeom prst="rect">
            <a:avLst/>
          </a:prstGeom>
          <a:noFill/>
        </p:spPr>
        <p:txBody>
          <a:bodyPr wrap="square" rtlCol="0">
            <a:spAutoFit/>
          </a:bodyPr>
          <a:lstStyle/>
          <a:p>
            <a:r>
              <a:rPr lang="es-ES_tradnl" sz="1323" dirty="0" err="1">
                <a:solidFill>
                  <a:schemeClr val="tx1">
                    <a:lumMod val="50000"/>
                    <a:lumOff val="50000"/>
                  </a:schemeClr>
                </a:solidFill>
                <a:latin typeface="Verdana" charset="0"/>
                <a:ea typeface="Verdana" charset="0"/>
                <a:cs typeface="Verdana" charset="0"/>
              </a:rPr>
              <a:t>Pirana</a:t>
            </a:r>
            <a:r>
              <a:rPr lang="es-ES_tradnl" sz="1323" dirty="0">
                <a:solidFill>
                  <a:schemeClr val="tx1">
                    <a:lumMod val="50000"/>
                    <a:lumOff val="50000"/>
                  </a:schemeClr>
                </a:solidFill>
                <a:latin typeface="Verdana" charset="0"/>
                <a:ea typeface="Verdana" charset="0"/>
                <a:cs typeface="Verdana" charset="0"/>
              </a:rPr>
              <a:t> </a:t>
            </a:r>
            <a:r>
              <a:rPr lang="es-ES_tradnl" sz="1323" dirty="0" err="1">
                <a:solidFill>
                  <a:schemeClr val="tx1">
                    <a:lumMod val="50000"/>
                    <a:lumOff val="50000"/>
                  </a:schemeClr>
                </a:solidFill>
                <a:latin typeface="Verdana" charset="0"/>
                <a:ea typeface="Verdana" charset="0"/>
                <a:cs typeface="Verdana" charset="0"/>
              </a:rPr>
              <a:t>Fishing</a:t>
            </a:r>
            <a:endParaRPr lang="es-ES_tradnl" sz="1323" dirty="0">
              <a:solidFill>
                <a:schemeClr val="tx1">
                  <a:lumMod val="50000"/>
                  <a:lumOff val="50000"/>
                </a:schemeClr>
              </a:solidFill>
              <a:latin typeface="Verdana" charset="0"/>
              <a:ea typeface="Verdana" charset="0"/>
              <a:cs typeface="Verdana" charset="0"/>
            </a:endParaRPr>
          </a:p>
        </p:txBody>
      </p:sp>
      <p:pic>
        <p:nvPicPr>
          <p:cNvPr id="7" name="Picture 2" descr="http://www.delfinamazoncruises.info/photos/Excursions/highres/fishing%202.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44463" y="136351"/>
            <a:ext cx="9791700" cy="700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922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 y="7055696"/>
            <a:ext cx="10079567" cy="503978"/>
          </a:xfrm>
          <a:prstGeom prst="rect">
            <a:avLst/>
          </a:prstGeom>
        </p:spPr>
      </p:pic>
      <p:pic>
        <p:nvPicPr>
          <p:cNvPr id="5" name="Imagen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4675" y="126591"/>
            <a:ext cx="9761488" cy="6966360"/>
          </a:xfrm>
          <a:prstGeom prst="rect">
            <a:avLst/>
          </a:prstGeom>
        </p:spPr>
      </p:pic>
      <p:sp>
        <p:nvSpPr>
          <p:cNvPr id="8" name="object 4"/>
          <p:cNvSpPr txBox="1"/>
          <p:nvPr/>
        </p:nvSpPr>
        <p:spPr>
          <a:xfrm>
            <a:off x="4200348" y="3191863"/>
            <a:ext cx="5459765" cy="419421"/>
          </a:xfrm>
          <a:prstGeom prst="rect">
            <a:avLst/>
          </a:prstGeom>
        </p:spPr>
        <p:txBody>
          <a:bodyPr wrap="square" lIns="0" tIns="0" rIns="0" bIns="0" rtlCol="0">
            <a:noAutofit/>
          </a:bodyPr>
          <a:lstStyle/>
          <a:p>
            <a:pPr marL="13969" algn="ctr">
              <a:lnSpc>
                <a:spcPts val="3299"/>
              </a:lnSpc>
              <a:spcBef>
                <a:spcPts val="164"/>
              </a:spcBef>
            </a:pPr>
            <a:r>
              <a:rPr lang="en-US" sz="3968" dirty="0">
                <a:latin typeface="Verdana"/>
                <a:cs typeface="Verdana"/>
              </a:rPr>
              <a:t>Peru Trip Planner</a:t>
            </a:r>
            <a:endParaRPr sz="3968" dirty="0">
              <a:solidFill>
                <a:schemeClr val="tx1">
                  <a:lumMod val="75000"/>
                  <a:lumOff val="25000"/>
                </a:schemeClr>
              </a:solidFill>
              <a:latin typeface="Verdana"/>
              <a:cs typeface="Verdana"/>
            </a:endParaRPr>
          </a:p>
        </p:txBody>
      </p:sp>
    </p:spTree>
    <p:extLst>
      <p:ext uri="{BB962C8B-B14F-4D97-AF65-F5344CB8AC3E}">
        <p14:creationId xmlns:p14="http://schemas.microsoft.com/office/powerpoint/2010/main" val="247738549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768" y="107951"/>
            <a:ext cx="9770395" cy="7030367"/>
          </a:xfrm>
          <a:prstGeom prst="rect">
            <a:avLst/>
          </a:prstGeom>
        </p:spPr>
      </p:pic>
      <p:pic>
        <p:nvPicPr>
          <p:cNvPr id="6" name="Imagen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 y="7128736"/>
            <a:ext cx="10079567" cy="430938"/>
          </a:xfrm>
          <a:prstGeom prst="rect">
            <a:avLst/>
          </a:prstGeom>
        </p:spPr>
      </p:pic>
      <p:sp>
        <p:nvSpPr>
          <p:cNvPr id="5" name="CuadroTexto 4"/>
          <p:cNvSpPr txBox="1"/>
          <p:nvPr/>
        </p:nvSpPr>
        <p:spPr>
          <a:xfrm>
            <a:off x="165768" y="7138318"/>
            <a:ext cx="3916159" cy="295915"/>
          </a:xfrm>
          <a:prstGeom prst="rect">
            <a:avLst/>
          </a:prstGeom>
          <a:noFill/>
        </p:spPr>
        <p:txBody>
          <a:bodyPr wrap="square" rtlCol="0">
            <a:spAutoFit/>
          </a:bodyPr>
          <a:lstStyle/>
          <a:p>
            <a:r>
              <a:rPr lang="es-ES_tradnl" sz="1323" dirty="0">
                <a:solidFill>
                  <a:schemeClr val="tx1">
                    <a:lumMod val="50000"/>
                    <a:lumOff val="50000"/>
                  </a:schemeClr>
                </a:solidFill>
                <a:latin typeface="Verdana" charset="0"/>
                <a:ea typeface="Verdana" charset="0"/>
                <a:cs typeface="Verdana" charset="0"/>
              </a:rPr>
              <a:t>Amazon </a:t>
            </a:r>
            <a:r>
              <a:rPr lang="es-ES_tradnl" sz="1323" dirty="0" err="1">
                <a:solidFill>
                  <a:schemeClr val="tx1">
                    <a:lumMod val="50000"/>
                    <a:lumOff val="50000"/>
                  </a:schemeClr>
                </a:solidFill>
                <a:latin typeface="Verdana" charset="0"/>
                <a:ea typeface="Verdana" charset="0"/>
                <a:cs typeface="Verdana" charset="0"/>
              </a:rPr>
              <a:t>River</a:t>
            </a:r>
            <a:r>
              <a:rPr lang="es-ES_tradnl" sz="1323" dirty="0">
                <a:solidFill>
                  <a:schemeClr val="tx1">
                    <a:lumMod val="50000"/>
                    <a:lumOff val="50000"/>
                  </a:schemeClr>
                </a:solidFill>
                <a:latin typeface="Verdana" charset="0"/>
                <a:ea typeface="Verdana" charset="0"/>
                <a:cs typeface="Verdana" charset="0"/>
              </a:rPr>
              <a:t> </a:t>
            </a:r>
            <a:r>
              <a:rPr lang="es-ES_tradnl" sz="1323" dirty="0" err="1">
                <a:solidFill>
                  <a:schemeClr val="tx1">
                    <a:lumMod val="50000"/>
                    <a:lumOff val="50000"/>
                  </a:schemeClr>
                </a:solidFill>
                <a:latin typeface="Verdana" charset="0"/>
                <a:ea typeface="Verdana" charset="0"/>
                <a:cs typeface="Verdana" charset="0"/>
              </a:rPr>
              <a:t>Cruises</a:t>
            </a:r>
            <a:endParaRPr lang="es-ES_tradnl" sz="1323" dirty="0">
              <a:solidFill>
                <a:schemeClr val="tx1">
                  <a:lumMod val="50000"/>
                  <a:lumOff val="50000"/>
                </a:schemeClr>
              </a:solidFill>
              <a:latin typeface="Verdana" charset="0"/>
              <a:ea typeface="Verdana" charset="0"/>
              <a:cs typeface="Verdana" charset="0"/>
            </a:endParaRPr>
          </a:p>
        </p:txBody>
      </p:sp>
    </p:spTree>
    <p:extLst>
      <p:ext uri="{BB962C8B-B14F-4D97-AF65-F5344CB8AC3E}">
        <p14:creationId xmlns:p14="http://schemas.microsoft.com/office/powerpoint/2010/main" val="128278969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8522" y="98127"/>
            <a:ext cx="9743581" cy="6789576"/>
          </a:xfrm>
          <a:prstGeom prst="rect">
            <a:avLst/>
          </a:prstGeom>
        </p:spPr>
      </p:pic>
      <p:sp>
        <p:nvSpPr>
          <p:cNvPr id="7" name="Rectángulo 6"/>
          <p:cNvSpPr/>
          <p:nvPr/>
        </p:nvSpPr>
        <p:spPr>
          <a:xfrm>
            <a:off x="168522" y="167992"/>
            <a:ext cx="9743581" cy="6719711"/>
          </a:xfrm>
          <a:prstGeom prst="rect">
            <a:avLst/>
          </a:prstGeom>
          <a:solidFill>
            <a:schemeClr val="tx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9700" dirty="0"/>
          </a:p>
        </p:txBody>
      </p:sp>
      <p:sp>
        <p:nvSpPr>
          <p:cNvPr id="4" name="CuadroTexto 3"/>
          <p:cNvSpPr txBox="1"/>
          <p:nvPr/>
        </p:nvSpPr>
        <p:spPr>
          <a:xfrm>
            <a:off x="4320232" y="1187549"/>
            <a:ext cx="5291773" cy="3431709"/>
          </a:xfrm>
          <a:prstGeom prst="rect">
            <a:avLst/>
          </a:prstGeom>
          <a:noFill/>
        </p:spPr>
        <p:txBody>
          <a:bodyPr wrap="square" rtlCol="0">
            <a:spAutoFit/>
          </a:bodyPr>
          <a:lstStyle/>
          <a:p>
            <a:pPr marL="314982" indent="-314982">
              <a:buFont typeface="Arial" panose="020B0604020202020204" pitchFamily="34" charset="0"/>
              <a:buChar char="•"/>
            </a:pP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s-PE" sz="1200" dirty="0" err="1">
                <a:latin typeface="Verdana" panose="020B0604030504040204" pitchFamily="34" charset="0"/>
                <a:ea typeface="Verdana" panose="020B0604030504040204" pitchFamily="34" charset="0"/>
                <a:cs typeface="Verdana" panose="020B0604030504040204" pitchFamily="34" charset="0"/>
              </a:rPr>
              <a:t>Always</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go</a:t>
            </a:r>
            <a:r>
              <a:rPr lang="es-PE" sz="1200" dirty="0">
                <a:latin typeface="Verdana" panose="020B0604030504040204" pitchFamily="34" charset="0"/>
                <a:ea typeface="Verdana" panose="020B0604030504040204" pitchFamily="34" charset="0"/>
                <a:cs typeface="Verdana" panose="020B0604030504040204" pitchFamily="34" charset="0"/>
              </a:rPr>
              <a:t> to </a:t>
            </a:r>
            <a:r>
              <a:rPr lang="es-PE" sz="1200" dirty="0" err="1">
                <a:latin typeface="Verdana" panose="020B0604030504040204" pitchFamily="34" charset="0"/>
                <a:ea typeface="Verdana" panose="020B0604030504040204" pitchFamily="34" charset="0"/>
                <a:cs typeface="Verdana" panose="020B0604030504040204" pitchFamily="34" charset="0"/>
              </a:rPr>
              <a:t>an</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expert</a:t>
            </a:r>
            <a:r>
              <a:rPr lang="es-PE" sz="1200" dirty="0">
                <a:latin typeface="Verdana" panose="020B0604030504040204" pitchFamily="34" charset="0"/>
                <a:ea typeface="Verdana" panose="020B0604030504040204" pitchFamily="34" charset="0"/>
                <a:cs typeface="Verdana" panose="020B0604030504040204" pitchFamily="34" charset="0"/>
              </a:rPr>
              <a:t>!</a:t>
            </a:r>
          </a:p>
          <a:p>
            <a:endParaRPr lang="es-PE" sz="12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s-PE" sz="1200" dirty="0">
                <a:latin typeface="Verdana" panose="020B0604030504040204" pitchFamily="34" charset="0"/>
                <a:ea typeface="Verdana" panose="020B0604030504040204" pitchFamily="34" charset="0"/>
                <a:cs typeface="Verdana" panose="020B0604030504040204" pitchFamily="34" charset="0"/>
              </a:rPr>
              <a:t>Small </a:t>
            </a:r>
            <a:r>
              <a:rPr lang="es-PE" sz="1200" dirty="0" err="1">
                <a:latin typeface="Verdana" panose="020B0604030504040204" pitchFamily="34" charset="0"/>
                <a:ea typeface="Verdana" panose="020B0604030504040204" pitchFamily="34" charset="0"/>
                <a:cs typeface="Verdana" panose="020B0604030504040204" pitchFamily="34" charset="0"/>
              </a:rPr>
              <a:t>team</a:t>
            </a:r>
            <a:r>
              <a:rPr lang="es-PE" sz="1200" dirty="0">
                <a:latin typeface="Verdana" panose="020B0604030504040204" pitchFamily="34" charset="0"/>
                <a:ea typeface="Verdana" panose="020B0604030504040204" pitchFamily="34" charset="0"/>
                <a:cs typeface="Verdana" panose="020B0604030504040204" pitchFamily="34" charset="0"/>
              </a:rPr>
              <a:t> = </a:t>
            </a:r>
            <a:r>
              <a:rPr lang="es-PE" sz="1200" dirty="0" err="1">
                <a:latin typeface="Verdana" panose="020B0604030504040204" pitchFamily="34" charset="0"/>
                <a:ea typeface="Verdana" panose="020B0604030504040204" pitchFamily="34" charset="0"/>
                <a:cs typeface="Verdana" panose="020B0604030504040204" pitchFamily="34" charset="0"/>
              </a:rPr>
              <a:t>Personalized</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service</a:t>
            </a:r>
            <a:endParaRPr lang="es-PE" sz="12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s-PE" sz="1200" dirty="0">
                <a:latin typeface="Verdana" panose="020B0604030504040204" pitchFamily="34" charset="0"/>
                <a:ea typeface="Verdana" panose="020B0604030504040204" pitchFamily="34" charset="0"/>
                <a:cs typeface="Verdana" panose="020B0604030504040204" pitchFamily="34" charset="0"/>
              </a:rPr>
              <a:t>Local </a:t>
            </a:r>
            <a:r>
              <a:rPr lang="es-PE" sz="1200" dirty="0" err="1">
                <a:latin typeface="Verdana" panose="020B0604030504040204" pitchFamily="34" charset="0"/>
                <a:ea typeface="Verdana" panose="020B0604030504040204" pitchFamily="34" charset="0"/>
                <a:cs typeface="Verdana" panose="020B0604030504040204" pitchFamily="34" charset="0"/>
              </a:rPr>
              <a:t>company</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with</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over</a:t>
            </a:r>
            <a:r>
              <a:rPr lang="es-PE" sz="1200" dirty="0">
                <a:latin typeface="Verdana" panose="020B0604030504040204" pitchFamily="34" charset="0"/>
                <a:ea typeface="Verdana" panose="020B0604030504040204" pitchFamily="34" charset="0"/>
                <a:cs typeface="Verdana" panose="020B0604030504040204" pitchFamily="34" charset="0"/>
              </a:rPr>
              <a:t> 5 </a:t>
            </a:r>
            <a:r>
              <a:rPr lang="es-PE" sz="1200" dirty="0" err="1">
                <a:latin typeface="Verdana" panose="020B0604030504040204" pitchFamily="34" charset="0"/>
                <a:ea typeface="Verdana" panose="020B0604030504040204" pitchFamily="34" charset="0"/>
                <a:cs typeface="Verdana" panose="020B0604030504040204" pitchFamily="34" charset="0"/>
              </a:rPr>
              <a:t>decades</a:t>
            </a:r>
            <a:r>
              <a:rPr lang="es-PE" sz="1200" dirty="0">
                <a:latin typeface="Verdana" panose="020B0604030504040204" pitchFamily="34" charset="0"/>
                <a:ea typeface="Verdana" panose="020B0604030504040204" pitchFamily="34" charset="0"/>
                <a:cs typeface="Verdana" panose="020B0604030504040204" pitchFamily="34" charset="0"/>
              </a:rPr>
              <a:t> of </a:t>
            </a:r>
            <a:r>
              <a:rPr lang="es-PE" sz="1200" dirty="0" err="1">
                <a:latin typeface="Verdana" panose="020B0604030504040204" pitchFamily="34" charset="0"/>
                <a:ea typeface="Verdana" panose="020B0604030504040204" pitchFamily="34" charset="0"/>
                <a:cs typeface="Verdana" panose="020B0604030504040204" pitchFamily="34" charset="0"/>
              </a:rPr>
              <a:t>expertise</a:t>
            </a:r>
            <a:r>
              <a:rPr lang="es-PE" sz="1200" dirty="0">
                <a:latin typeface="Verdana" panose="020B0604030504040204" pitchFamily="34" charset="0"/>
                <a:ea typeface="Verdana" panose="020B0604030504040204" pitchFamily="34" charset="0"/>
                <a:cs typeface="Verdana" panose="020B0604030504040204" pitchFamily="34" charset="0"/>
              </a:rPr>
              <a:t> in </a:t>
            </a:r>
            <a:r>
              <a:rPr lang="es-PE" sz="1200" dirty="0" err="1">
                <a:latin typeface="Verdana" panose="020B0604030504040204" pitchFamily="34" charset="0"/>
                <a:ea typeface="Verdana" panose="020B0604030504040204" pitchFamily="34" charset="0"/>
                <a:cs typeface="Verdana" panose="020B0604030504040204" pitchFamily="34" charset="0"/>
              </a:rPr>
              <a:t>operation</a:t>
            </a:r>
            <a:endParaRPr lang="es-PE" sz="12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s-PE" sz="1200" dirty="0" err="1">
                <a:latin typeface="Verdana" panose="020B0604030504040204" pitchFamily="34" charset="0"/>
                <a:ea typeface="Verdana" panose="020B0604030504040204" pitchFamily="34" charset="0"/>
                <a:cs typeface="Verdana" panose="020B0604030504040204" pitchFamily="34" charset="0"/>
              </a:rPr>
              <a:t>We</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pay</a:t>
            </a:r>
            <a:r>
              <a:rPr lang="es-PE" sz="1200" dirty="0">
                <a:latin typeface="Verdana" panose="020B0604030504040204" pitchFamily="34" charset="0"/>
                <a:ea typeface="Verdana" panose="020B0604030504040204" pitchFamily="34" charset="0"/>
                <a:cs typeface="Verdana" panose="020B0604030504040204" pitchFamily="34" charset="0"/>
              </a:rPr>
              <a:t> 10 </a:t>
            </a:r>
            <a:r>
              <a:rPr lang="es-PE" sz="1200" dirty="0" err="1">
                <a:latin typeface="Verdana" panose="020B0604030504040204" pitchFamily="34" charset="0"/>
                <a:ea typeface="Verdana" panose="020B0604030504040204" pitchFamily="34" charset="0"/>
                <a:cs typeface="Verdana" panose="020B0604030504040204" pitchFamily="34" charset="0"/>
              </a:rPr>
              <a:t>or</a:t>
            </a:r>
            <a:r>
              <a:rPr lang="es-PE" sz="1200" dirty="0">
                <a:latin typeface="Verdana" panose="020B0604030504040204" pitchFamily="34" charset="0"/>
                <a:ea typeface="Verdana" panose="020B0604030504040204" pitchFamily="34" charset="0"/>
                <a:cs typeface="Verdana" panose="020B0604030504040204" pitchFamily="34" charset="0"/>
              </a:rPr>
              <a:t> 12% </a:t>
            </a:r>
            <a:r>
              <a:rPr lang="es-PE" sz="1200" dirty="0" err="1">
                <a:latin typeface="Verdana" panose="020B0604030504040204" pitchFamily="34" charset="0"/>
                <a:ea typeface="Verdana" panose="020B0604030504040204" pitchFamily="34" charset="0"/>
                <a:cs typeface="Verdana" panose="020B0604030504040204" pitchFamily="34" charset="0"/>
              </a:rPr>
              <a:t>commission</a:t>
            </a:r>
            <a:r>
              <a:rPr lang="es-PE" sz="1200" dirty="0">
                <a:latin typeface="Verdana" panose="020B0604030504040204" pitchFamily="34" charset="0"/>
                <a:ea typeface="Verdana" panose="020B0604030504040204" pitchFamily="34" charset="0"/>
                <a:cs typeface="Verdana" panose="020B0604030504040204" pitchFamily="34" charset="0"/>
              </a:rPr>
              <a:t>*</a:t>
            </a:r>
          </a:p>
          <a:p>
            <a:pPr marL="171450" indent="-171450">
              <a:buFont typeface="Arial" panose="020B0604020202020204" pitchFamily="34" charset="0"/>
              <a:buChar char="•"/>
            </a:pPr>
            <a:r>
              <a:rPr lang="es-PE" sz="1200" dirty="0" err="1">
                <a:latin typeface="Verdana" panose="020B0604030504040204" pitchFamily="34" charset="0"/>
                <a:ea typeface="Verdana" panose="020B0604030504040204" pitchFamily="34" charset="0"/>
                <a:cs typeface="Verdana" panose="020B0604030504040204" pitchFamily="34" charset="0"/>
              </a:rPr>
              <a:t>Toll</a:t>
            </a:r>
            <a:r>
              <a:rPr lang="es-PE" sz="1200" dirty="0">
                <a:latin typeface="Verdana" panose="020B0604030504040204" pitchFamily="34" charset="0"/>
                <a:ea typeface="Verdana" panose="020B0604030504040204" pitchFamily="34" charset="0"/>
                <a:cs typeface="Verdana" panose="020B0604030504040204" pitchFamily="34" charset="0"/>
              </a:rPr>
              <a:t> Free 1-888-458-8567 (</a:t>
            </a:r>
            <a:r>
              <a:rPr lang="es-PE" sz="1200" dirty="0" err="1">
                <a:latin typeface="Verdana" panose="020B0604030504040204" pitchFamily="34" charset="0"/>
                <a:ea typeface="Verdana" panose="020B0604030504040204" pitchFamily="34" charset="0"/>
                <a:cs typeface="Verdana" panose="020B0604030504040204" pitchFamily="34" charset="0"/>
              </a:rPr>
              <a:t>from</a:t>
            </a:r>
            <a:r>
              <a:rPr lang="es-PE" sz="1200" dirty="0">
                <a:latin typeface="Verdana" panose="020B0604030504040204" pitchFamily="34" charset="0"/>
                <a:ea typeface="Verdana" panose="020B0604030504040204" pitchFamily="34" charset="0"/>
                <a:cs typeface="Verdana" panose="020B0604030504040204" pitchFamily="34" charset="0"/>
              </a:rPr>
              <a:t> US &amp; </a:t>
            </a:r>
            <a:r>
              <a:rPr lang="es-PE" sz="1200" dirty="0" err="1">
                <a:latin typeface="Verdana" panose="020B0604030504040204" pitchFamily="34" charset="0"/>
                <a:ea typeface="Verdana" panose="020B0604030504040204" pitchFamily="34" charset="0"/>
                <a:cs typeface="Verdana" panose="020B0604030504040204" pitchFamily="34" charset="0"/>
              </a:rPr>
              <a:t>Canada</a:t>
            </a:r>
            <a:r>
              <a:rPr lang="es-PE" sz="1200" dirty="0">
                <a:latin typeface="Verdana" panose="020B0604030504040204" pitchFamily="34" charset="0"/>
                <a:ea typeface="Verdana" panose="020B0604030504040204" pitchFamily="34" charset="0"/>
                <a:cs typeface="Verdana" panose="020B0604030504040204" pitchFamily="34" charset="0"/>
              </a:rPr>
              <a:t>)</a:t>
            </a:r>
          </a:p>
          <a:p>
            <a:pPr marL="171450" indent="-171450">
              <a:buFont typeface="Arial" panose="020B0604020202020204" pitchFamily="34" charset="0"/>
              <a:buChar char="•"/>
            </a:pPr>
            <a:r>
              <a:rPr lang="es-PE" sz="1200" dirty="0" err="1">
                <a:latin typeface="Verdana" panose="020B0604030504040204" pitchFamily="34" charset="0"/>
                <a:ea typeface="Verdana" panose="020B0604030504040204" pitchFamily="34" charset="0"/>
                <a:cs typeface="Verdana" panose="020B0604030504040204" pitchFamily="34" charset="0"/>
              </a:rPr>
              <a:t>One</a:t>
            </a:r>
            <a:r>
              <a:rPr lang="es-PE" sz="1200" dirty="0">
                <a:latin typeface="Verdana" panose="020B0604030504040204" pitchFamily="34" charset="0"/>
                <a:ea typeface="Verdana" panose="020B0604030504040204" pitchFamily="34" charset="0"/>
                <a:cs typeface="Verdana" panose="020B0604030504040204" pitchFamily="34" charset="0"/>
              </a:rPr>
              <a:t>-stop-shop </a:t>
            </a:r>
            <a:r>
              <a:rPr lang="es-PE" sz="1200" dirty="0" err="1">
                <a:latin typeface="Verdana" panose="020B0604030504040204" pitchFamily="34" charset="0"/>
                <a:ea typeface="Verdana" panose="020B0604030504040204" pitchFamily="34" charset="0"/>
                <a:cs typeface="Verdana" panose="020B0604030504040204" pitchFamily="34" charset="0"/>
              </a:rPr>
              <a:t>for</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all</a:t>
            </a:r>
            <a:r>
              <a:rPr lang="es-PE" sz="1200" dirty="0">
                <a:latin typeface="Verdana" panose="020B0604030504040204" pitchFamily="34" charset="0"/>
                <a:ea typeface="Verdana" panose="020B0604030504040204" pitchFamily="34" charset="0"/>
                <a:cs typeface="Verdana" panose="020B0604030504040204" pitchFamily="34" charset="0"/>
              </a:rPr>
              <a:t> Peru </a:t>
            </a:r>
            <a:r>
              <a:rPr lang="es-PE" sz="1200" dirty="0" err="1">
                <a:latin typeface="Verdana" panose="020B0604030504040204" pitchFamily="34" charset="0"/>
                <a:ea typeface="Verdana" panose="020B0604030504040204" pitchFamily="34" charset="0"/>
                <a:cs typeface="Verdana" panose="020B0604030504040204" pitchFamily="34" charset="0"/>
              </a:rPr>
              <a:t>related</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services</a:t>
            </a:r>
            <a:r>
              <a:rPr lang="es-PE" sz="1200" dirty="0">
                <a:latin typeface="Verdana" panose="020B0604030504040204" pitchFamily="34" charset="0"/>
                <a:ea typeface="Verdana" panose="020B0604030504040204" pitchFamily="34" charset="0"/>
                <a:cs typeface="Verdana" panose="020B0604030504040204" pitchFamily="34" charset="0"/>
              </a:rPr>
              <a:t> as </a:t>
            </a:r>
            <a:r>
              <a:rPr lang="es-PE" sz="1200" dirty="0" err="1">
                <a:latin typeface="Verdana" panose="020B0604030504040204" pitchFamily="34" charset="0"/>
                <a:ea typeface="Verdana" panose="020B0604030504040204" pitchFamily="34" charset="0"/>
                <a:cs typeface="Verdana" panose="020B0604030504040204" pitchFamily="34" charset="0"/>
              </a:rPr>
              <a:t>well</a:t>
            </a:r>
            <a:r>
              <a:rPr lang="es-PE" sz="1200" dirty="0">
                <a:latin typeface="Verdana" panose="020B0604030504040204" pitchFamily="34" charset="0"/>
                <a:ea typeface="Verdana" panose="020B0604030504040204" pitchFamily="34" charset="0"/>
                <a:cs typeface="Verdana" panose="020B0604030504040204" pitchFamily="34" charset="0"/>
              </a:rPr>
              <a:t> as </a:t>
            </a:r>
            <a:r>
              <a:rPr lang="es-PE" sz="1200" dirty="0" err="1">
                <a:latin typeface="Verdana" panose="020B0604030504040204" pitchFamily="34" charset="0"/>
                <a:ea typeface="Verdana" panose="020B0604030504040204" pitchFamily="34" charset="0"/>
                <a:cs typeface="Verdana" panose="020B0604030504040204" pitchFamily="34" charset="0"/>
              </a:rPr>
              <a:t>for</a:t>
            </a:r>
            <a:r>
              <a:rPr lang="es-PE" sz="1200" dirty="0">
                <a:latin typeface="Verdana" panose="020B0604030504040204" pitchFamily="34" charset="0"/>
                <a:ea typeface="Verdana" panose="020B0604030504040204" pitchFamily="34" charset="0"/>
                <a:cs typeface="Verdana" panose="020B0604030504040204" pitchFamily="34" charset="0"/>
              </a:rPr>
              <a:t> </a:t>
            </a:r>
            <a:r>
              <a:rPr lang="es-PE" sz="1200" dirty="0" err="1">
                <a:latin typeface="Verdana" panose="020B0604030504040204" pitchFamily="34" charset="0"/>
                <a:ea typeface="Verdana" panose="020B0604030504040204" pitchFamily="34" charset="0"/>
                <a:cs typeface="Verdana" panose="020B0604030504040204" pitchFamily="34" charset="0"/>
              </a:rPr>
              <a:t>multi</a:t>
            </a:r>
            <a:r>
              <a:rPr lang="es-PE" sz="1200" dirty="0">
                <a:latin typeface="Verdana" panose="020B0604030504040204" pitchFamily="34" charset="0"/>
                <a:ea typeface="Verdana" panose="020B0604030504040204" pitchFamily="34" charset="0"/>
                <a:cs typeface="Verdana" panose="020B0604030504040204" pitchFamily="34" charset="0"/>
              </a:rPr>
              <a:t>-country (</a:t>
            </a:r>
            <a:r>
              <a:rPr lang="es-PE" sz="1200" dirty="0" err="1">
                <a:latin typeface="Verdana" panose="020B0604030504040204" pitchFamily="34" charset="0"/>
                <a:ea typeface="Verdana" panose="020B0604030504040204" pitchFamily="34" charset="0"/>
                <a:cs typeface="Verdana" panose="020B0604030504040204" pitchFamily="34" charset="0"/>
              </a:rPr>
              <a:t>with</a:t>
            </a:r>
            <a:r>
              <a:rPr lang="es-PE" sz="1200" dirty="0">
                <a:latin typeface="Verdana" panose="020B0604030504040204" pitchFamily="34" charset="0"/>
                <a:ea typeface="Verdana" panose="020B0604030504040204" pitchFamily="34" charset="0"/>
                <a:cs typeface="Verdana" panose="020B0604030504040204" pitchFamily="34" charset="0"/>
              </a:rPr>
              <a:t> Ecuador and Colombia!)</a:t>
            </a:r>
          </a:p>
          <a:p>
            <a:endParaRPr lang="en-US" sz="9700" dirty="0"/>
          </a:p>
        </p:txBody>
      </p:sp>
      <p:pic>
        <p:nvPicPr>
          <p:cNvPr id="8" name="Imagen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Tree>
    <p:extLst>
      <p:ext uri="{BB962C8B-B14F-4D97-AF65-F5344CB8AC3E}">
        <p14:creationId xmlns:p14="http://schemas.microsoft.com/office/powerpoint/2010/main" val="136974639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pic>
        <p:nvPicPr>
          <p:cNvPr id="2" name="Imagen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8518" y="193864"/>
            <a:ext cx="5053783" cy="6802384"/>
          </a:xfrm>
          <a:prstGeom prst="rect">
            <a:avLst/>
          </a:prstGeom>
        </p:spPr>
      </p:pic>
      <p:sp>
        <p:nvSpPr>
          <p:cNvPr id="4" name="CuadroTexto 3"/>
          <p:cNvSpPr txBox="1"/>
          <p:nvPr/>
        </p:nvSpPr>
        <p:spPr>
          <a:xfrm>
            <a:off x="5400352" y="1548342"/>
            <a:ext cx="4199819" cy="4093428"/>
          </a:xfrm>
          <a:prstGeom prst="rect">
            <a:avLst/>
          </a:prstGeom>
          <a:noFill/>
        </p:spPr>
        <p:txBody>
          <a:bodyPr wrap="square" rtlCol="0">
            <a:spAutoFit/>
          </a:bodyPr>
          <a:lstStyle/>
          <a:p>
            <a:pPr marL="314982" indent="-314982" algn="just">
              <a:buFont typeface="Arial" panose="020B0604020202020204" pitchFamily="34" charset="0"/>
              <a:buChar char="•"/>
            </a:pPr>
            <a:r>
              <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We specialize in tailor-made programs for the most demanding guests and we always propose engaging, authentic and unforgettable experiences.</a:t>
            </a:r>
          </a:p>
          <a:p>
            <a:pPr marL="314982" indent="-314982" algn="just">
              <a:buFont typeface="Arial" panose="020B0604020202020204" pitchFamily="34" charset="0"/>
              <a:buChar char="•"/>
            </a:pPr>
            <a:endPar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14982" indent="-314982" algn="just">
              <a:buFont typeface="Arial" panose="020B0604020202020204" pitchFamily="34" charset="0"/>
              <a:buChar char="•"/>
            </a:pPr>
            <a:r>
              <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We provide extremely competitive rates (net or gross)</a:t>
            </a:r>
          </a:p>
          <a:p>
            <a:pPr marL="314982" indent="-314982" algn="just">
              <a:buFont typeface="Arial" panose="020B0604020202020204" pitchFamily="34" charset="0"/>
              <a:buChar char="•"/>
            </a:pPr>
            <a:endPar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14982" indent="-314982" algn="just">
              <a:buFont typeface="Arial" panose="020B0604020202020204" pitchFamily="34" charset="0"/>
              <a:buChar char="•"/>
            </a:pPr>
            <a:r>
              <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Our quotations to you will always include any promotions launched by hotels or cruises.</a:t>
            </a:r>
          </a:p>
          <a:p>
            <a:pPr marL="314982" indent="-314982" algn="just">
              <a:buFont typeface="Arial" panose="020B0604020202020204" pitchFamily="34" charset="0"/>
              <a:buChar char="•"/>
            </a:pPr>
            <a:endParaRPr lang="es-PE"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14982" indent="-314982" algn="just">
              <a:buFont typeface="Arial" panose="020B0604020202020204" pitchFamily="34" charset="0"/>
              <a:buChar char="•"/>
            </a:pPr>
            <a:r>
              <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We can provide itemized quotations to make things easier for you</a:t>
            </a:r>
          </a:p>
          <a:p>
            <a:pPr marL="314982" indent="-314982" algn="just">
              <a:buFont typeface="Arial" panose="020B0604020202020204" pitchFamily="34" charset="0"/>
              <a:buChar char="•"/>
            </a:pPr>
            <a:endPar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14982" indent="-314982" algn="just">
              <a:buFont typeface="Arial" panose="020B0604020202020204" pitchFamily="34" charset="0"/>
              <a:buChar char="•"/>
            </a:pPr>
            <a:r>
              <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We keep you informed of relevant developments and product updates in Peru</a:t>
            </a:r>
          </a:p>
          <a:p>
            <a:pPr marL="314982" indent="-314982" algn="just">
              <a:buFont typeface="Arial" panose="020B0604020202020204" pitchFamily="34" charset="0"/>
              <a:buChar char="•"/>
            </a:pPr>
            <a:endPar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14982" indent="-314982" algn="just">
              <a:buFont typeface="Arial" panose="020B0604020202020204" pitchFamily="34" charset="0"/>
              <a:buChar char="•"/>
            </a:pPr>
            <a:r>
              <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Payments can be directed to our US-based bank account or via major credit cards</a:t>
            </a:r>
          </a:p>
          <a:p>
            <a:pPr marL="314982" indent="-314982" algn="just">
              <a:buFont typeface="Arial" panose="020B0604020202020204" pitchFamily="34" charset="0"/>
              <a:buChar char="•"/>
            </a:pPr>
            <a:endPar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14982" indent="-314982" algn="just">
              <a:buFont typeface="Arial" panose="020B0604020202020204" pitchFamily="34" charset="0"/>
              <a:buChar char="•"/>
            </a:pPr>
            <a:r>
              <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We offer open webinars about Peru to our clients and we can set-up tailored webinars on any subject you choose, exclusively for you.</a:t>
            </a:r>
          </a:p>
          <a:p>
            <a:pPr marL="314982" indent="-314982" algn="just">
              <a:buFont typeface="Arial" panose="020B0604020202020204" pitchFamily="34" charset="0"/>
              <a:buChar char="•"/>
            </a:pPr>
            <a:endPar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a:p>
            <a:pPr marL="314982" indent="-314982" algn="just">
              <a:buFont typeface="Arial" panose="020B0604020202020204" pitchFamily="34" charset="0"/>
              <a:buChar char="•"/>
            </a:pPr>
            <a:r>
              <a:rPr lang="en-US" sz="1000"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We provide you with plenty marketing support, including high resolution pictures, videos, presentations, among others. </a:t>
            </a:r>
          </a:p>
        </p:txBody>
      </p:sp>
      <p:sp>
        <p:nvSpPr>
          <p:cNvPr id="5" name="CuadroTexto 4"/>
          <p:cNvSpPr txBox="1"/>
          <p:nvPr/>
        </p:nvSpPr>
        <p:spPr>
          <a:xfrm>
            <a:off x="84525" y="7145687"/>
            <a:ext cx="2855877" cy="295915"/>
          </a:xfrm>
          <a:prstGeom prst="rect">
            <a:avLst/>
          </a:prstGeom>
          <a:noFill/>
        </p:spPr>
        <p:txBody>
          <a:bodyPr wrap="square" rtlCol="0">
            <a:spAutoFit/>
          </a:bodyPr>
          <a:lstStyle/>
          <a:p>
            <a:r>
              <a:rPr lang="en-US" sz="1323"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 Lake </a:t>
            </a:r>
            <a:r>
              <a:rPr lang="en-US" sz="1323" dirty="0" err="1">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rPr>
              <a:t>Titikaka</a:t>
            </a:r>
            <a:endParaRPr lang="en-US" sz="1323" dirty="0">
              <a:solidFill>
                <a:schemeClr val="tx1">
                  <a:lumMod val="65000"/>
                  <a:lumOff val="35000"/>
                </a:schemeClr>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1290886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78203" y="137443"/>
            <a:ext cx="9766125" cy="69335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7943" fontAlgn="auto">
              <a:spcBef>
                <a:spcPts val="0"/>
              </a:spcBef>
              <a:spcAft>
                <a:spcPts val="0"/>
              </a:spcAft>
              <a:defRPr/>
            </a:pPr>
            <a:endParaRPr lang="es-PE" sz="1984" b="0">
              <a:solidFill>
                <a:prstClr val="white"/>
              </a:solidFill>
              <a:latin typeface="Calibri"/>
            </a:endParaRPr>
          </a:p>
        </p:txBody>
      </p:sp>
      <p:pic>
        <p:nvPicPr>
          <p:cNvPr id="6" name="Imagen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9" y="7070968"/>
            <a:ext cx="10079567" cy="488706"/>
          </a:xfrm>
          <a:prstGeom prst="rect">
            <a:avLst/>
          </a:prstGeom>
        </p:spPr>
      </p:pic>
      <p:sp>
        <p:nvSpPr>
          <p:cNvPr id="9" name="CuadroTexto 8"/>
          <p:cNvSpPr txBox="1"/>
          <p:nvPr/>
        </p:nvSpPr>
        <p:spPr>
          <a:xfrm>
            <a:off x="483463" y="485932"/>
            <a:ext cx="9155606" cy="2104230"/>
          </a:xfrm>
          <a:prstGeom prst="rect">
            <a:avLst/>
          </a:prstGeom>
          <a:noFill/>
          <a:ln>
            <a:noFill/>
          </a:ln>
        </p:spPr>
        <p:txBody>
          <a:bodyPr wrap="square" rtlCol="0">
            <a:spAutoFit/>
          </a:bodyPr>
          <a:lstStyle/>
          <a:p>
            <a:pPr algn="ctr" defTabSz="1007943" fontAlgn="auto">
              <a:spcBef>
                <a:spcPts val="0"/>
              </a:spcBef>
              <a:spcAft>
                <a:spcPts val="0"/>
              </a:spcAft>
              <a:defRPr/>
            </a:pPr>
            <a:r>
              <a:rPr lang="es-PE" sz="1764" b="0" dirty="0">
                <a:solidFill>
                  <a:prstClr val="white"/>
                </a:solidFill>
                <a:latin typeface="Verdana" panose="020B0604030504040204" pitchFamily="34" charset="0"/>
                <a:ea typeface="Verdana" panose="020B0604030504040204" pitchFamily="34" charset="0"/>
                <a:cs typeface="Verdana" panose="020B0604030504040204" pitchFamily="34" charset="0"/>
              </a:rPr>
              <a:t>General </a:t>
            </a:r>
            <a:r>
              <a:rPr lang="es-PE" sz="1764" b="0" dirty="0" err="1">
                <a:solidFill>
                  <a:prstClr val="white"/>
                </a:solidFill>
                <a:latin typeface="Verdana" panose="020B0604030504040204" pitchFamily="34" charset="0"/>
                <a:ea typeface="Verdana" panose="020B0604030504040204" pitchFamily="34" charset="0"/>
                <a:cs typeface="Verdana" panose="020B0604030504040204" pitchFamily="34" charset="0"/>
              </a:rPr>
              <a:t>enquiries</a:t>
            </a:r>
            <a:r>
              <a:rPr lang="es-PE" sz="1764" b="0" dirty="0">
                <a:solidFill>
                  <a:prstClr val="white"/>
                </a:solidFill>
                <a:latin typeface="Verdana" panose="020B0604030504040204" pitchFamily="34" charset="0"/>
                <a:ea typeface="Verdana" panose="020B0604030504040204" pitchFamily="34" charset="0"/>
                <a:cs typeface="Verdana" panose="020B0604030504040204" pitchFamily="34" charset="0"/>
              </a:rPr>
              <a:t>: </a:t>
            </a:r>
            <a:r>
              <a:rPr lang="es-PE" sz="1764" dirty="0">
                <a:latin typeface="Verdana" panose="020B0604030504040204" pitchFamily="34" charset="0"/>
                <a:ea typeface="Verdana" panose="020B0604030504040204" pitchFamily="34" charset="0"/>
                <a:cs typeface="Verdana" panose="020B0604030504040204" pitchFamily="34" charset="0"/>
              </a:rPr>
              <a:t>info@metropolitan-touring.com.pe</a:t>
            </a:r>
          </a:p>
          <a:p>
            <a:pPr algn="ctr" defTabSz="1007943">
              <a:spcBef>
                <a:spcPts val="661"/>
              </a:spcBef>
              <a:defRPr/>
            </a:pPr>
            <a:r>
              <a:rPr lang="es-PE" sz="1764" dirty="0" err="1">
                <a:latin typeface="Verdana" panose="020B0604030504040204" pitchFamily="34" charset="0"/>
                <a:ea typeface="Verdana" panose="020B0604030504040204" pitchFamily="34" charset="0"/>
                <a:cs typeface="Verdana" panose="020B0604030504040204" pitchFamily="34" charset="0"/>
              </a:rPr>
              <a:t>Toll</a:t>
            </a:r>
            <a:r>
              <a:rPr lang="es-PE" sz="1764" dirty="0">
                <a:latin typeface="Verdana" panose="020B0604030504040204" pitchFamily="34" charset="0"/>
                <a:ea typeface="Verdana" panose="020B0604030504040204" pitchFamily="34" charset="0"/>
                <a:cs typeface="Verdana" panose="020B0604030504040204" pitchFamily="34" charset="0"/>
              </a:rPr>
              <a:t> Free 1-888-458-8567 (</a:t>
            </a:r>
            <a:r>
              <a:rPr lang="es-PE" sz="1764" dirty="0" err="1">
                <a:latin typeface="Verdana" panose="020B0604030504040204" pitchFamily="34" charset="0"/>
                <a:ea typeface="Verdana" panose="020B0604030504040204" pitchFamily="34" charset="0"/>
                <a:cs typeface="Verdana" panose="020B0604030504040204" pitchFamily="34" charset="0"/>
              </a:rPr>
              <a:t>from</a:t>
            </a:r>
            <a:r>
              <a:rPr lang="es-PE" sz="1764" dirty="0">
                <a:latin typeface="Verdana" panose="020B0604030504040204" pitchFamily="34" charset="0"/>
                <a:ea typeface="Verdana" panose="020B0604030504040204" pitchFamily="34" charset="0"/>
                <a:cs typeface="Verdana" panose="020B0604030504040204" pitchFamily="34" charset="0"/>
              </a:rPr>
              <a:t> US &amp; </a:t>
            </a:r>
            <a:r>
              <a:rPr lang="es-PE" sz="1764" dirty="0" err="1">
                <a:latin typeface="Verdana" panose="020B0604030504040204" pitchFamily="34" charset="0"/>
                <a:ea typeface="Verdana" panose="020B0604030504040204" pitchFamily="34" charset="0"/>
                <a:cs typeface="Verdana" panose="020B0604030504040204" pitchFamily="34" charset="0"/>
              </a:rPr>
              <a:t>Canada</a:t>
            </a:r>
            <a:r>
              <a:rPr lang="es-PE" sz="1764" dirty="0">
                <a:latin typeface="Verdana" panose="020B0604030504040204" pitchFamily="34" charset="0"/>
                <a:ea typeface="Verdana" panose="020B0604030504040204" pitchFamily="34" charset="0"/>
                <a:cs typeface="Verdana" panose="020B0604030504040204" pitchFamily="34" charset="0"/>
              </a:rPr>
              <a:t>) / </a:t>
            </a:r>
            <a:r>
              <a:rPr lang="es-PE" sz="1764" dirty="0" err="1">
                <a:solidFill>
                  <a:prstClr val="white"/>
                </a:solidFill>
                <a:latin typeface="Verdana" panose="020B0604030504040204" pitchFamily="34" charset="0"/>
                <a:ea typeface="Verdana" panose="020B0604030504040204" pitchFamily="34" charset="0"/>
                <a:cs typeface="Verdana" panose="020B0604030504040204" pitchFamily="34" charset="0"/>
              </a:rPr>
              <a:t>Phone</a:t>
            </a:r>
            <a:r>
              <a:rPr lang="es-PE" sz="1764" dirty="0">
                <a:solidFill>
                  <a:prstClr val="white"/>
                </a:solidFill>
                <a:latin typeface="Verdana" panose="020B0604030504040204" pitchFamily="34" charset="0"/>
                <a:ea typeface="Verdana" panose="020B0604030504040204" pitchFamily="34" charset="0"/>
                <a:cs typeface="Verdana" panose="020B0604030504040204" pitchFamily="34" charset="0"/>
              </a:rPr>
              <a:t>: +(51 1) 715 5515 </a:t>
            </a:r>
            <a:endParaRPr lang="es-PE" sz="1764" dirty="0">
              <a:latin typeface="Verdana" panose="020B0604030504040204" pitchFamily="34" charset="0"/>
              <a:ea typeface="Verdana" panose="020B0604030504040204" pitchFamily="34" charset="0"/>
              <a:cs typeface="Verdana" panose="020B0604030504040204" pitchFamily="34" charset="0"/>
            </a:endParaRPr>
          </a:p>
          <a:p>
            <a:pPr algn="ctr" defTabSz="1007943" fontAlgn="auto">
              <a:spcBef>
                <a:spcPts val="661"/>
              </a:spcBef>
              <a:spcAft>
                <a:spcPts val="0"/>
              </a:spcAft>
              <a:defRPr/>
            </a:pPr>
            <a:endParaRPr lang="es-PE" sz="1764" b="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defTabSz="1007943" fontAlgn="auto">
              <a:spcBef>
                <a:spcPts val="0"/>
              </a:spcBef>
              <a:spcAft>
                <a:spcPts val="0"/>
              </a:spcAft>
              <a:defRPr/>
            </a:pPr>
            <a:endParaRPr lang="en-US" sz="1984" b="0"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defTabSz="1007943" fontAlgn="auto">
              <a:spcBef>
                <a:spcPts val="0"/>
              </a:spcBef>
              <a:spcAft>
                <a:spcPts val="0"/>
              </a:spcAft>
              <a:defRPr/>
            </a:pPr>
            <a:r>
              <a:rPr lang="en-US" sz="1764" b="0" dirty="0">
                <a:solidFill>
                  <a:prstClr val="white"/>
                </a:solidFill>
                <a:latin typeface="Verdana" panose="020B0604030504040204" pitchFamily="34" charset="0"/>
                <a:ea typeface="Verdana" panose="020B0604030504040204" pitchFamily="34" charset="0"/>
                <a:cs typeface="Verdana" panose="020B0604030504040204" pitchFamily="34" charset="0"/>
              </a:rPr>
              <a:t>For more details, comments and bookings, please contact us:</a:t>
            </a:r>
          </a:p>
          <a:p>
            <a:pPr algn="ctr" defTabSz="1007943" fontAlgn="auto">
              <a:spcBef>
                <a:spcPts val="0"/>
              </a:spcBef>
              <a:spcAft>
                <a:spcPts val="0"/>
              </a:spcAft>
              <a:defRPr/>
            </a:pPr>
            <a:endParaRPr lang="es-PE" sz="1102" b="0" dirty="0">
              <a:solidFill>
                <a:prstClr val="white"/>
              </a:solidFill>
              <a:latin typeface="Calibri"/>
              <a:ea typeface="+mn-ea"/>
              <a:cs typeface="+mn-cs"/>
            </a:endParaRPr>
          </a:p>
        </p:txBody>
      </p:sp>
      <p:sp>
        <p:nvSpPr>
          <p:cNvPr id="16" name="Rectángulo 15"/>
          <p:cNvSpPr/>
          <p:nvPr/>
        </p:nvSpPr>
        <p:spPr>
          <a:xfrm>
            <a:off x="5124308" y="5190771"/>
            <a:ext cx="3119139" cy="184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007943" fontAlgn="auto">
              <a:spcBef>
                <a:spcPts val="0"/>
              </a:spcBef>
              <a:spcAft>
                <a:spcPts val="0"/>
              </a:spcAft>
              <a:defRPr/>
            </a:pPr>
            <a:endParaRPr lang="en-US" sz="1102" dirty="0">
              <a:solidFill>
                <a:srgbClr val="0000FF"/>
              </a:solidFill>
              <a:latin typeface="Verdana" panose="020B0604030504040204" pitchFamily="34" charset="0"/>
              <a:ea typeface="Verdana" panose="020B0604030504040204" pitchFamily="34" charset="0"/>
              <a:cs typeface="Verdana" panose="020B0604030504040204" pitchFamily="34" charset="0"/>
            </a:endParaRPr>
          </a:p>
        </p:txBody>
      </p:sp>
      <p:sp>
        <p:nvSpPr>
          <p:cNvPr id="5" name="CuadroTexto 4"/>
          <p:cNvSpPr txBox="1"/>
          <p:nvPr/>
        </p:nvSpPr>
        <p:spPr>
          <a:xfrm>
            <a:off x="6133227" y="4879813"/>
            <a:ext cx="3939467" cy="838884"/>
          </a:xfrm>
          <a:prstGeom prst="rect">
            <a:avLst/>
          </a:prstGeom>
          <a:noFill/>
        </p:spPr>
        <p:txBody>
          <a:bodyPr wrap="square" rtlCol="0">
            <a:spAutoFit/>
          </a:bodyPr>
          <a:lstStyle/>
          <a:p>
            <a:pPr algn="ctr"/>
            <a:r>
              <a:rPr lang="x-none" sz="882" dirty="0">
                <a:latin typeface="Verdana" panose="020B0604030504040204" pitchFamily="34" charset="0"/>
                <a:ea typeface="Verdana" panose="020B0604030504040204" pitchFamily="34" charset="0"/>
                <a:cs typeface="Verdana" panose="020B0604030504040204" pitchFamily="34" charset="0"/>
              </a:rPr>
              <a:t>Marisol Matos</a:t>
            </a:r>
          </a:p>
          <a:p>
            <a:pPr algn="ctr"/>
            <a:r>
              <a:rPr lang="x-none" sz="882" dirty="0">
                <a:latin typeface="Verdana" panose="020B0604030504040204" pitchFamily="34" charset="0"/>
                <a:ea typeface="Verdana" panose="020B0604030504040204" pitchFamily="34" charset="0"/>
                <a:cs typeface="Verdana" panose="020B0604030504040204" pitchFamily="34" charset="0"/>
              </a:rPr>
              <a:t>Exclusive </a:t>
            </a:r>
            <a:r>
              <a:rPr lang="x-none" sz="882" dirty="0" err="1">
                <a:latin typeface="Verdana" panose="020B0604030504040204" pitchFamily="34" charset="0"/>
                <a:ea typeface="Verdana" panose="020B0604030504040204" pitchFamily="34" charset="0"/>
                <a:cs typeface="Verdana" panose="020B0604030504040204" pitchFamily="34" charset="0"/>
              </a:rPr>
              <a:t>Service</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Desk</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for</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Travel</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Agents</a:t>
            </a:r>
            <a:endParaRPr lang="x-none" sz="882" dirty="0">
              <a:latin typeface="Verdana" panose="020B0604030504040204" pitchFamily="34" charset="0"/>
              <a:ea typeface="Verdana" panose="020B0604030504040204" pitchFamily="34" charset="0"/>
              <a:cs typeface="Verdana" panose="020B0604030504040204" pitchFamily="34" charset="0"/>
            </a:endParaRPr>
          </a:p>
          <a:p>
            <a:pPr algn="ctr"/>
            <a:r>
              <a:rPr lang="x-none" altLang="x-none" sz="882" dirty="0">
                <a:solidFill>
                  <a:srgbClr val="0000FF"/>
                </a:solidFill>
                <a:latin typeface="Verdana" panose="020B0604030504040204" pitchFamily="34" charset="0"/>
                <a:ea typeface="Verdana" panose="020B0604030504040204" pitchFamily="34" charset="0"/>
                <a:cs typeface="Verdana" panose="020B0604030504040204" pitchFamily="34" charset="0"/>
                <a:hlinkClick r:id="rId3"/>
              </a:rPr>
              <a:t>mmatos@metropolitan-touring.com.pe</a:t>
            </a:r>
            <a:r>
              <a:rPr lang="x-none" altLang="x-none" sz="882" dirty="0">
                <a:latin typeface="Verdana" panose="020B0604030504040204" pitchFamily="34" charset="0"/>
                <a:ea typeface="Verdana" panose="020B0604030504040204" pitchFamily="34" charset="0"/>
                <a:cs typeface="Verdana" panose="020B0604030504040204" pitchFamily="34" charset="0"/>
              </a:rPr>
              <a:t> </a:t>
            </a:r>
          </a:p>
          <a:p>
            <a:pPr algn="ctr"/>
            <a:r>
              <a:rPr lang="x-none" sz="882" dirty="0">
                <a:latin typeface="Verdana" panose="020B0604030504040204" pitchFamily="34" charset="0"/>
                <a:ea typeface="Verdana" panose="020B0604030504040204" pitchFamily="34" charset="0"/>
                <a:cs typeface="Verdana" panose="020B0604030504040204" pitchFamily="34" charset="0"/>
              </a:rPr>
              <a:t>Skype: </a:t>
            </a:r>
            <a:r>
              <a:rPr lang="x-none" sz="882" dirty="0" err="1">
                <a:latin typeface="Verdana" panose="020B0604030504040204" pitchFamily="34" charset="0"/>
                <a:ea typeface="Verdana" panose="020B0604030504040204" pitchFamily="34" charset="0"/>
                <a:cs typeface="Verdana" panose="020B0604030504040204" pitchFamily="34" charset="0"/>
              </a:rPr>
              <a:t>marisolmatos-mtp</a:t>
            </a:r>
            <a:endParaRPr lang="x-none" sz="882" dirty="0">
              <a:latin typeface="Verdana" panose="020B0604030504040204" pitchFamily="34" charset="0"/>
              <a:ea typeface="Verdana" panose="020B0604030504040204" pitchFamily="34" charset="0"/>
              <a:cs typeface="Verdana" panose="020B0604030504040204" pitchFamily="34" charset="0"/>
            </a:endParaRPr>
          </a:p>
          <a:p>
            <a:pPr algn="ctr"/>
            <a:endParaRPr lang="x-none" sz="1323" dirty="0"/>
          </a:p>
        </p:txBody>
      </p:sp>
      <p:sp>
        <p:nvSpPr>
          <p:cNvPr id="17" name="CuadroTexto 16"/>
          <p:cNvSpPr txBox="1"/>
          <p:nvPr/>
        </p:nvSpPr>
        <p:spPr>
          <a:xfrm>
            <a:off x="2604417" y="4943605"/>
            <a:ext cx="4799066" cy="838884"/>
          </a:xfrm>
          <a:prstGeom prst="rect">
            <a:avLst/>
          </a:prstGeom>
          <a:noFill/>
        </p:spPr>
        <p:txBody>
          <a:bodyPr wrap="square" rtlCol="0">
            <a:spAutoFit/>
          </a:bodyPr>
          <a:lstStyle/>
          <a:p>
            <a:pPr algn="ctr"/>
            <a:r>
              <a:rPr lang="x-none" sz="882" dirty="0">
                <a:latin typeface="Verdana" panose="020B0604030504040204" pitchFamily="34" charset="0"/>
                <a:ea typeface="Verdana" panose="020B0604030504040204" pitchFamily="34" charset="0"/>
                <a:cs typeface="Verdana" panose="020B0604030504040204" pitchFamily="34" charset="0"/>
              </a:rPr>
              <a:t>Carla Acosta</a:t>
            </a:r>
          </a:p>
          <a:p>
            <a:pPr algn="ctr"/>
            <a:r>
              <a:rPr lang="x-none" sz="882" dirty="0">
                <a:latin typeface="Verdana" panose="020B0604030504040204" pitchFamily="34" charset="0"/>
                <a:ea typeface="Verdana" panose="020B0604030504040204" pitchFamily="34" charset="0"/>
                <a:cs typeface="Verdana" panose="020B0604030504040204" pitchFamily="34" charset="0"/>
              </a:rPr>
              <a:t>Exclusive </a:t>
            </a:r>
            <a:r>
              <a:rPr lang="x-none" sz="882" dirty="0" err="1">
                <a:latin typeface="Verdana" panose="020B0604030504040204" pitchFamily="34" charset="0"/>
                <a:ea typeface="Verdana" panose="020B0604030504040204" pitchFamily="34" charset="0"/>
                <a:cs typeface="Verdana" panose="020B0604030504040204" pitchFamily="34" charset="0"/>
              </a:rPr>
              <a:t>Service</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Desk</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for</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Travel</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Agents</a:t>
            </a:r>
            <a:endParaRPr lang="x-none" sz="882" dirty="0">
              <a:latin typeface="Verdana" panose="020B0604030504040204" pitchFamily="34" charset="0"/>
              <a:ea typeface="Verdana" panose="020B0604030504040204" pitchFamily="34" charset="0"/>
              <a:cs typeface="Verdana" panose="020B0604030504040204" pitchFamily="34" charset="0"/>
            </a:endParaRPr>
          </a:p>
          <a:p>
            <a:pPr algn="ctr"/>
            <a:r>
              <a:rPr lang="x-none" altLang="x-none" sz="882" dirty="0">
                <a:solidFill>
                  <a:srgbClr val="0000FF"/>
                </a:solidFill>
                <a:latin typeface="Verdana" panose="020B0604030504040204" pitchFamily="34" charset="0"/>
                <a:ea typeface="Verdana" panose="020B0604030504040204" pitchFamily="34" charset="0"/>
                <a:cs typeface="Verdana" panose="020B0604030504040204" pitchFamily="34" charset="0"/>
                <a:hlinkClick r:id="rId4"/>
              </a:rPr>
              <a:t>cacosta@metropolitan-touring.com.pe</a:t>
            </a:r>
            <a:r>
              <a:rPr lang="x-none" altLang="x-none" sz="882" dirty="0">
                <a:latin typeface="Verdana" panose="020B0604030504040204" pitchFamily="34" charset="0"/>
                <a:ea typeface="Verdana" panose="020B0604030504040204" pitchFamily="34" charset="0"/>
                <a:cs typeface="Verdana" panose="020B0604030504040204" pitchFamily="34" charset="0"/>
              </a:rPr>
              <a:t> </a:t>
            </a:r>
          </a:p>
          <a:p>
            <a:pPr algn="ctr"/>
            <a:r>
              <a:rPr lang="x-none" sz="882" dirty="0">
                <a:latin typeface="Verdana" panose="020B0604030504040204" pitchFamily="34" charset="0"/>
                <a:ea typeface="Verdana" panose="020B0604030504040204" pitchFamily="34" charset="0"/>
                <a:cs typeface="Verdana" panose="020B0604030504040204" pitchFamily="34" charset="0"/>
              </a:rPr>
              <a:t>Skype: Carla-mtp_1</a:t>
            </a:r>
          </a:p>
          <a:p>
            <a:pPr algn="ctr"/>
            <a:endParaRPr lang="x-none" sz="1323" dirty="0"/>
          </a:p>
        </p:txBody>
      </p:sp>
      <p:sp>
        <p:nvSpPr>
          <p:cNvPr id="20" name="CuadroTexto 19"/>
          <p:cNvSpPr txBox="1"/>
          <p:nvPr/>
        </p:nvSpPr>
        <p:spPr>
          <a:xfrm>
            <a:off x="-389789" y="4947584"/>
            <a:ext cx="4799066" cy="838884"/>
          </a:xfrm>
          <a:prstGeom prst="rect">
            <a:avLst/>
          </a:prstGeom>
          <a:noFill/>
        </p:spPr>
        <p:txBody>
          <a:bodyPr wrap="square" rtlCol="0">
            <a:spAutoFit/>
          </a:bodyPr>
          <a:lstStyle/>
          <a:p>
            <a:pPr algn="ctr"/>
            <a:r>
              <a:rPr lang="x-none" sz="882" dirty="0">
                <a:latin typeface="Verdana" panose="020B0604030504040204" pitchFamily="34" charset="0"/>
                <a:ea typeface="Verdana" panose="020B0604030504040204" pitchFamily="34" charset="0"/>
                <a:cs typeface="Verdana" panose="020B0604030504040204" pitchFamily="34" charset="0"/>
              </a:rPr>
              <a:t>Mariela </a:t>
            </a:r>
            <a:r>
              <a:rPr lang="x-none" sz="882" dirty="0" err="1">
                <a:latin typeface="Verdana" panose="020B0604030504040204" pitchFamily="34" charset="0"/>
                <a:ea typeface="Verdana" panose="020B0604030504040204" pitchFamily="34" charset="0"/>
                <a:cs typeface="Verdana" panose="020B0604030504040204" pitchFamily="34" charset="0"/>
              </a:rPr>
              <a:t>Chiara</a:t>
            </a:r>
            <a:endParaRPr lang="x-none" sz="882" dirty="0">
              <a:latin typeface="Verdana" panose="020B0604030504040204" pitchFamily="34" charset="0"/>
              <a:ea typeface="Verdana" panose="020B0604030504040204" pitchFamily="34" charset="0"/>
              <a:cs typeface="Verdana" panose="020B0604030504040204" pitchFamily="34" charset="0"/>
            </a:endParaRPr>
          </a:p>
          <a:p>
            <a:pPr algn="ctr"/>
            <a:r>
              <a:rPr lang="x-none" sz="882" dirty="0">
                <a:latin typeface="Verdana" panose="020B0604030504040204" pitchFamily="34" charset="0"/>
                <a:ea typeface="Verdana" panose="020B0604030504040204" pitchFamily="34" charset="0"/>
                <a:cs typeface="Verdana" panose="020B0604030504040204" pitchFamily="34" charset="0"/>
              </a:rPr>
              <a:t>Sales Leader USA, </a:t>
            </a:r>
            <a:r>
              <a:rPr lang="x-none" sz="882" dirty="0" err="1">
                <a:latin typeface="Verdana" panose="020B0604030504040204" pitchFamily="34" charset="0"/>
                <a:ea typeface="Verdana" panose="020B0604030504040204" pitchFamily="34" charset="0"/>
                <a:cs typeface="Verdana" panose="020B0604030504040204" pitchFamily="34" charset="0"/>
              </a:rPr>
              <a:t>Canada</a:t>
            </a:r>
            <a:r>
              <a:rPr lang="x-none" sz="882" dirty="0">
                <a:latin typeface="Verdana" panose="020B0604030504040204" pitchFamily="34" charset="0"/>
                <a:ea typeface="Verdana" panose="020B0604030504040204" pitchFamily="34" charset="0"/>
                <a:cs typeface="Verdana" panose="020B0604030504040204" pitchFamily="34" charset="0"/>
              </a:rPr>
              <a:t> &amp; </a:t>
            </a:r>
            <a:r>
              <a:rPr lang="x-none" sz="882" dirty="0" err="1">
                <a:latin typeface="Verdana" panose="020B0604030504040204" pitchFamily="34" charset="0"/>
                <a:ea typeface="Verdana" panose="020B0604030504040204" pitchFamily="34" charset="0"/>
                <a:cs typeface="Verdana" panose="020B0604030504040204" pitchFamily="34" charset="0"/>
              </a:rPr>
              <a:t>Latin</a:t>
            </a:r>
            <a:r>
              <a:rPr lang="x-none" sz="882" dirty="0">
                <a:latin typeface="Verdana" panose="020B0604030504040204" pitchFamily="34" charset="0"/>
                <a:ea typeface="Verdana" panose="020B0604030504040204" pitchFamily="34" charset="0"/>
                <a:cs typeface="Verdana" panose="020B0604030504040204" pitchFamily="34" charset="0"/>
              </a:rPr>
              <a:t> </a:t>
            </a:r>
            <a:r>
              <a:rPr lang="x-none" sz="882" dirty="0" err="1">
                <a:latin typeface="Verdana" panose="020B0604030504040204" pitchFamily="34" charset="0"/>
                <a:ea typeface="Verdana" panose="020B0604030504040204" pitchFamily="34" charset="0"/>
                <a:cs typeface="Verdana" panose="020B0604030504040204" pitchFamily="34" charset="0"/>
              </a:rPr>
              <a:t>America</a:t>
            </a:r>
            <a:endParaRPr lang="x-none" sz="882" dirty="0">
              <a:latin typeface="Verdana" panose="020B0604030504040204" pitchFamily="34" charset="0"/>
              <a:ea typeface="Verdana" panose="020B0604030504040204" pitchFamily="34" charset="0"/>
              <a:cs typeface="Verdana" panose="020B0604030504040204" pitchFamily="34" charset="0"/>
            </a:endParaRPr>
          </a:p>
          <a:p>
            <a:pPr algn="ctr"/>
            <a:r>
              <a:rPr lang="x-none" altLang="x-none" sz="882" dirty="0">
                <a:solidFill>
                  <a:srgbClr val="0000FF"/>
                </a:solidFill>
                <a:latin typeface="Verdana" panose="020B0604030504040204" pitchFamily="34" charset="0"/>
                <a:ea typeface="Verdana" panose="020B0604030504040204" pitchFamily="34" charset="0"/>
                <a:cs typeface="Verdana" panose="020B0604030504040204" pitchFamily="34" charset="0"/>
                <a:hlinkClick r:id="rId5"/>
              </a:rPr>
              <a:t>mchiara@metropolitan-touring.com.pe</a:t>
            </a:r>
            <a:r>
              <a:rPr lang="x-none" altLang="x-none" sz="882" dirty="0">
                <a:latin typeface="Verdana" panose="020B0604030504040204" pitchFamily="34" charset="0"/>
                <a:ea typeface="Verdana" panose="020B0604030504040204" pitchFamily="34" charset="0"/>
                <a:cs typeface="Verdana" panose="020B0604030504040204" pitchFamily="34" charset="0"/>
              </a:rPr>
              <a:t> </a:t>
            </a:r>
          </a:p>
          <a:p>
            <a:pPr algn="ctr"/>
            <a:r>
              <a:rPr lang="x-none" sz="882" dirty="0">
                <a:latin typeface="Verdana" panose="020B0604030504040204" pitchFamily="34" charset="0"/>
                <a:ea typeface="Verdana" panose="020B0604030504040204" pitchFamily="34" charset="0"/>
                <a:cs typeface="Verdana" panose="020B0604030504040204" pitchFamily="34" charset="0"/>
              </a:rPr>
              <a:t>Skype: </a:t>
            </a:r>
            <a:r>
              <a:rPr lang="x-none" sz="882" dirty="0" err="1">
                <a:latin typeface="Verdana" panose="020B0604030504040204" pitchFamily="34" charset="0"/>
                <a:ea typeface="Verdana" panose="020B0604030504040204" pitchFamily="34" charset="0"/>
                <a:cs typeface="Verdana" panose="020B0604030504040204" pitchFamily="34" charset="0"/>
              </a:rPr>
              <a:t>Mariela.chiara</a:t>
            </a:r>
            <a:endParaRPr lang="x-none" sz="882" dirty="0">
              <a:latin typeface="Verdana" panose="020B0604030504040204" pitchFamily="34" charset="0"/>
              <a:ea typeface="Verdana" panose="020B0604030504040204" pitchFamily="34" charset="0"/>
              <a:cs typeface="Verdana" panose="020B0604030504040204" pitchFamily="34" charset="0"/>
            </a:endParaRPr>
          </a:p>
          <a:p>
            <a:pPr algn="ctr"/>
            <a:endParaRPr lang="x-none" sz="1323" dirty="0"/>
          </a:p>
        </p:txBody>
      </p:sp>
      <p:pic>
        <p:nvPicPr>
          <p:cNvPr id="4" name="Imagen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16816" y="2895712"/>
            <a:ext cx="1883902" cy="1918470"/>
          </a:xfrm>
          <a:prstGeom prst="rect">
            <a:avLst/>
          </a:prstGeom>
        </p:spPr>
      </p:pic>
      <p:pic>
        <p:nvPicPr>
          <p:cNvPr id="18" name="Imagen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61999" y="2895711"/>
            <a:ext cx="1883902" cy="1918469"/>
          </a:xfrm>
          <a:prstGeom prst="rect">
            <a:avLst/>
          </a:prstGeom>
        </p:spPr>
      </p:pic>
      <p:pic>
        <p:nvPicPr>
          <p:cNvPr id="19" name="Imagen 18"/>
          <p:cNvPicPr>
            <a:picLocks noChangeAspect="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tretch>
            <a:fillRect/>
          </a:stretch>
        </p:blipFill>
        <p:spPr>
          <a:xfrm>
            <a:off x="1061026" y="2928828"/>
            <a:ext cx="1897438" cy="1926516"/>
          </a:xfrm>
          <a:prstGeom prst="rect">
            <a:avLst/>
          </a:prstGeom>
        </p:spPr>
      </p:pic>
    </p:spTree>
    <p:extLst>
      <p:ext uri="{BB962C8B-B14F-4D97-AF65-F5344CB8AC3E}">
        <p14:creationId xmlns:p14="http://schemas.microsoft.com/office/powerpoint/2010/main" val="17890080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4582" y="107950"/>
            <a:ext cx="9811582" cy="6985000"/>
          </a:xfrm>
          <a:prstGeom prst="rect">
            <a:avLst/>
          </a:prstGeom>
        </p:spPr>
      </p:pic>
      <p:sp>
        <p:nvSpPr>
          <p:cNvPr id="9" name="4 Rectángulo"/>
          <p:cNvSpPr>
            <a:spLocks noChangeArrowheads="1"/>
          </p:cNvSpPr>
          <p:nvPr/>
        </p:nvSpPr>
        <p:spPr bwMode="auto">
          <a:xfrm>
            <a:off x="2479570" y="2051645"/>
            <a:ext cx="5298639" cy="105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lnSpc>
                <a:spcPct val="150000"/>
              </a:lnSpc>
            </a:pPr>
            <a:r>
              <a:rPr lang="en-US" sz="4800" b="1" dirty="0">
                <a:solidFill>
                  <a:schemeClr val="bg1"/>
                </a:solidFill>
                <a:latin typeface="Verdana" panose="020B0604030504040204" pitchFamily="34" charset="0"/>
                <a:ea typeface="Verdana" panose="020B0604030504040204" pitchFamily="34" charset="0"/>
                <a:cs typeface="Verdana" panose="020B0604030504040204" pitchFamily="34" charset="0"/>
              </a:rPr>
              <a:t>Thank you!</a:t>
            </a:r>
            <a:endParaRPr lang="en-US" altLang="es-PE" sz="4800" dirty="0">
              <a:solidFill>
                <a:schemeClr val="bg1"/>
              </a:solidFill>
              <a:latin typeface="Verdana" panose="020B0604030504040204" pitchFamily="34" charset="0"/>
            </a:endParaRPr>
          </a:p>
        </p:txBody>
      </p:sp>
      <p:sp>
        <p:nvSpPr>
          <p:cNvPr id="11" name="2 CuadroTexto"/>
          <p:cNvSpPr txBox="1"/>
          <p:nvPr/>
        </p:nvSpPr>
        <p:spPr>
          <a:xfrm>
            <a:off x="719832" y="3140958"/>
            <a:ext cx="8890124" cy="646331"/>
          </a:xfrm>
          <a:prstGeom prst="rect">
            <a:avLst/>
          </a:prstGeom>
          <a:noFill/>
        </p:spPr>
        <p:txBody>
          <a:bodyPr wrap="square" rtlCol="0">
            <a:spAutoFit/>
          </a:bodyPr>
          <a:lstStyle/>
          <a:p>
            <a:pPr algn="ctr" defTabSz="914400"/>
            <a:r>
              <a:rPr lang="en-US" sz="1800" dirty="0">
                <a:latin typeface="Verdana" panose="020B0604030504040204" pitchFamily="34" charset="0"/>
                <a:ea typeface="Verdana" panose="020B0604030504040204" pitchFamily="34" charset="0"/>
                <a:cs typeface="Verdana" panose="020B0604030504040204" pitchFamily="34" charset="0"/>
              </a:rPr>
              <a:t>For questions please </a:t>
            </a:r>
            <a:r>
              <a:rPr lang="en-US" sz="1500" dirty="0">
                <a:latin typeface="Verdana" panose="020B0604030504040204" pitchFamily="34" charset="0"/>
                <a:ea typeface="Verdana" panose="020B0604030504040204" pitchFamily="34" charset="0"/>
                <a:cs typeface="Verdana" panose="020B0604030504040204" pitchFamily="34" charset="0"/>
              </a:rPr>
              <a:t>use</a:t>
            </a:r>
            <a:r>
              <a:rPr lang="en-US" sz="1800" dirty="0">
                <a:latin typeface="Verdana" panose="020B0604030504040204" pitchFamily="34" charset="0"/>
                <a:ea typeface="Verdana" panose="020B0604030504040204" pitchFamily="34" charset="0"/>
                <a:cs typeface="Verdana" panose="020B0604030504040204" pitchFamily="34" charset="0"/>
              </a:rPr>
              <a:t> the control panel located at the right hand side of your computer</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pic>
        <p:nvPicPr>
          <p:cNvPr id="10" name="Imagen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 y="7128736"/>
            <a:ext cx="10079567" cy="430938"/>
          </a:xfrm>
          <a:prstGeom prst="rect">
            <a:avLst/>
          </a:prstGeom>
        </p:spPr>
      </p:pic>
    </p:spTree>
    <p:extLst>
      <p:ext uri="{BB962C8B-B14F-4D97-AF65-F5344CB8AC3E}">
        <p14:creationId xmlns:p14="http://schemas.microsoft.com/office/powerpoint/2010/main" val="2773937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8660</TotalTime>
  <Words>1700</Words>
  <Application>Microsoft Office PowerPoint</Application>
  <PresentationFormat>Personalizado</PresentationFormat>
  <Paragraphs>549</Paragraphs>
  <Slides>94</Slides>
  <Notes>70</Notes>
  <HiddenSlides>0</HiddenSlides>
  <MMClips>0</MMClips>
  <ScaleCrop>false</ScaleCrop>
  <HeadingPairs>
    <vt:vector size="4" baseType="variant">
      <vt:variant>
        <vt:lpstr>Tema</vt:lpstr>
      </vt:variant>
      <vt:variant>
        <vt:i4>2</vt:i4>
      </vt:variant>
      <vt:variant>
        <vt:lpstr>Títulos de diapositiva</vt:lpstr>
      </vt:variant>
      <vt:variant>
        <vt:i4>94</vt:i4>
      </vt:variant>
    </vt:vector>
  </HeadingPairs>
  <TitlesOfParts>
    <vt:vector size="96" baseType="lpstr">
      <vt:lpstr>Office Theme</vt:lpstr>
      <vt:lpstr>2_Office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METROPOLITAN TOURING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METROPOLITAN TOURING</dc:creator>
  <cp:lastModifiedBy>cacosta</cp:lastModifiedBy>
  <cp:revision>562</cp:revision>
  <dcterms:created xsi:type="dcterms:W3CDTF">2009-08-11T14:05:37Z</dcterms:created>
  <dcterms:modified xsi:type="dcterms:W3CDTF">2017-04-20T20:08:20Z</dcterms:modified>
</cp:coreProperties>
</file>