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61" r:id="rId3"/>
    <p:sldId id="257" r:id="rId4"/>
    <p:sldId id="262" r:id="rId5"/>
    <p:sldId id="263" r:id="rId6"/>
    <p:sldId id="264" r:id="rId7"/>
    <p:sldId id="265" r:id="rId8"/>
    <p:sldId id="266" r:id="rId9"/>
    <p:sldId id="267" r:id="rId10"/>
    <p:sldId id="268" r:id="rId11"/>
    <p:sldId id="258" r:id="rId12"/>
    <p:sldId id="259" r:id="rId13"/>
    <p:sldId id="285" r:id="rId14"/>
    <p:sldId id="289" r:id="rId15"/>
    <p:sldId id="286" r:id="rId16"/>
    <p:sldId id="288" r:id="rId17"/>
    <p:sldId id="290" r:id="rId18"/>
    <p:sldId id="287" r:id="rId19"/>
    <p:sldId id="260" r:id="rId20"/>
    <p:sldId id="291" r:id="rId21"/>
    <p:sldId id="292" r:id="rId22"/>
    <p:sldId id="293" r:id="rId23"/>
    <p:sldId id="294" r:id="rId24"/>
    <p:sldId id="295" r:id="rId25"/>
    <p:sldId id="296" r:id="rId26"/>
    <p:sldId id="300" r:id="rId27"/>
    <p:sldId id="271" r:id="rId28"/>
    <p:sldId id="301" r:id="rId29"/>
    <p:sldId id="302" r:id="rId30"/>
    <p:sldId id="303" r:id="rId31"/>
    <p:sldId id="304" r:id="rId32"/>
    <p:sldId id="305" r:id="rId33"/>
    <p:sldId id="306" r:id="rId34"/>
    <p:sldId id="307" r:id="rId35"/>
    <p:sldId id="309" r:id="rId36"/>
    <p:sldId id="276" r:id="rId37"/>
    <p:sldId id="297" r:id="rId38"/>
    <p:sldId id="277" r:id="rId39"/>
    <p:sldId id="278" r:id="rId40"/>
    <p:sldId id="279" r:id="rId41"/>
    <p:sldId id="280" r:id="rId42"/>
    <p:sldId id="298" r:id="rId43"/>
    <p:sldId id="299" r:id="rId44"/>
    <p:sldId id="283" r:id="rId45"/>
    <p:sldId id="284" r:id="rId46"/>
    <p:sldId id="308" r:id="rId47"/>
    <p:sldId id="27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66" d="100"/>
          <a:sy n="66" d="100"/>
        </p:scale>
        <p:origin x="0"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B61EA-FDEE-401E-BCDD-7312AD37C9B5}" type="datetimeFigureOut">
              <a:rPr lang="es-419" smtClean="0"/>
              <a:t>9/6/2017</a:t>
            </a:fld>
            <a:endParaRPr lang="es-419"/>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D6F25-C488-4361-A39C-CB2976C59435}" type="slidenum">
              <a:rPr lang="es-419" smtClean="0"/>
              <a:t>‹Nº›</a:t>
            </a:fld>
            <a:endParaRPr lang="es-419"/>
          </a:p>
        </p:txBody>
      </p:sp>
    </p:spTree>
    <p:extLst>
      <p:ext uri="{BB962C8B-B14F-4D97-AF65-F5344CB8AC3E}">
        <p14:creationId xmlns:p14="http://schemas.microsoft.com/office/powerpoint/2010/main" val="199904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idx="10"/>
          </p:nvPr>
        </p:nvSpPr>
        <p:spPr/>
        <p:txBody>
          <a:bodyPr/>
          <a:lstStyle/>
          <a:p>
            <a:pPr>
              <a:defRPr/>
            </a:pPr>
            <a:fld id="{A15A0CB4-6C81-46FA-AD65-3F263593C2CA}" type="slidenum">
              <a:rPr lang="en-GB" smtClean="0"/>
              <a:pPr>
                <a:defRPr/>
              </a:pPr>
              <a:t>5</a:t>
            </a:fld>
            <a:endParaRPr lang="en-GB"/>
          </a:p>
        </p:txBody>
      </p:sp>
    </p:spTree>
    <p:extLst>
      <p:ext uri="{BB962C8B-B14F-4D97-AF65-F5344CB8AC3E}">
        <p14:creationId xmlns:p14="http://schemas.microsoft.com/office/powerpoint/2010/main" val="39412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a:t>
            </a:fld>
            <a:endParaRPr lang="es-PE"/>
          </a:p>
        </p:txBody>
      </p:sp>
    </p:spTree>
    <p:extLst>
      <p:ext uri="{BB962C8B-B14F-4D97-AF65-F5344CB8AC3E}">
        <p14:creationId xmlns:p14="http://schemas.microsoft.com/office/powerpoint/2010/main" val="3295733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093AFE3-2300-4D1A-B2A9-E18D1B208C6B}" type="slidenum">
              <a:rPr lang="es-PE" smtClean="0"/>
              <a:t>46</a:t>
            </a:fld>
            <a:endParaRPr lang="es-PE"/>
          </a:p>
        </p:txBody>
      </p:sp>
    </p:spTree>
    <p:extLst>
      <p:ext uri="{BB962C8B-B14F-4D97-AF65-F5344CB8AC3E}">
        <p14:creationId xmlns:p14="http://schemas.microsoft.com/office/powerpoint/2010/main" val="146716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A5E7648B-82E4-46D4-88BA-5B959D44E117}" type="datetimeFigureOut">
              <a:rPr lang="es-419" smtClean="0"/>
              <a:t>9/6/2017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1854250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E7648B-82E4-46D4-88BA-5B959D44E117}" type="datetimeFigureOut">
              <a:rPr lang="es-419" smtClean="0"/>
              <a:t>9/6/2017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296786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E7648B-82E4-46D4-88BA-5B959D44E117}" type="datetimeFigureOut">
              <a:rPr lang="es-419" smtClean="0"/>
              <a:t>9/6/2017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302091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E7648B-82E4-46D4-88BA-5B959D44E117}" type="datetimeFigureOut">
              <a:rPr lang="es-419" smtClean="0"/>
              <a:t>9/6/2017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78252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5E7648B-82E4-46D4-88BA-5B959D44E117}" type="datetimeFigureOut">
              <a:rPr lang="es-419" smtClean="0"/>
              <a:t>9/6/2017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339484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5E7648B-82E4-46D4-88BA-5B959D44E117}" type="datetimeFigureOut">
              <a:rPr lang="es-419" smtClean="0"/>
              <a:t>9/6/2017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280930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5E7648B-82E4-46D4-88BA-5B959D44E117}" type="datetimeFigureOut">
              <a:rPr lang="es-419" smtClean="0"/>
              <a:t>9/6/2017</a:t>
            </a:fld>
            <a:endParaRPr lang="es-419"/>
          </a:p>
        </p:txBody>
      </p:sp>
      <p:sp>
        <p:nvSpPr>
          <p:cNvPr id="8" name="Footer Placeholder 7"/>
          <p:cNvSpPr>
            <a:spLocks noGrp="1"/>
          </p:cNvSpPr>
          <p:nvPr>
            <p:ph type="ftr" sz="quarter" idx="11"/>
          </p:nvPr>
        </p:nvSpPr>
        <p:spPr/>
        <p:txBody>
          <a:bodyPr/>
          <a:lstStyle/>
          <a:p>
            <a:endParaRPr lang="es-419"/>
          </a:p>
        </p:txBody>
      </p:sp>
      <p:sp>
        <p:nvSpPr>
          <p:cNvPr id="9" name="Slide Number Placeholder 8"/>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115344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5E7648B-82E4-46D4-88BA-5B959D44E117}" type="datetimeFigureOut">
              <a:rPr lang="es-419" smtClean="0"/>
              <a:t>9/6/2017</a:t>
            </a:fld>
            <a:endParaRPr lang="es-419"/>
          </a:p>
        </p:txBody>
      </p:sp>
      <p:sp>
        <p:nvSpPr>
          <p:cNvPr id="4" name="Footer Placeholder 3"/>
          <p:cNvSpPr>
            <a:spLocks noGrp="1"/>
          </p:cNvSpPr>
          <p:nvPr>
            <p:ph type="ftr" sz="quarter" idx="11"/>
          </p:nvPr>
        </p:nvSpPr>
        <p:spPr/>
        <p:txBody>
          <a:bodyPr/>
          <a:lstStyle/>
          <a:p>
            <a:endParaRPr lang="es-419"/>
          </a:p>
        </p:txBody>
      </p:sp>
      <p:sp>
        <p:nvSpPr>
          <p:cNvPr id="5" name="Slide Number Placeholder 4"/>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200781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7648B-82E4-46D4-88BA-5B959D44E117}" type="datetimeFigureOut">
              <a:rPr lang="es-419" smtClean="0"/>
              <a:t>9/6/2017</a:t>
            </a:fld>
            <a:endParaRPr lang="es-419"/>
          </a:p>
        </p:txBody>
      </p:sp>
      <p:sp>
        <p:nvSpPr>
          <p:cNvPr id="3" name="Footer Placeholder 2"/>
          <p:cNvSpPr>
            <a:spLocks noGrp="1"/>
          </p:cNvSpPr>
          <p:nvPr>
            <p:ph type="ftr" sz="quarter" idx="11"/>
          </p:nvPr>
        </p:nvSpPr>
        <p:spPr/>
        <p:txBody>
          <a:bodyPr/>
          <a:lstStyle/>
          <a:p>
            <a:endParaRPr lang="es-419"/>
          </a:p>
        </p:txBody>
      </p:sp>
      <p:sp>
        <p:nvSpPr>
          <p:cNvPr id="4" name="Slide Number Placeholder 3"/>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127739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A5E7648B-82E4-46D4-88BA-5B959D44E117}" type="datetimeFigureOut">
              <a:rPr lang="es-419" smtClean="0"/>
              <a:t>9/6/2017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129745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A5E7648B-82E4-46D4-88BA-5B959D44E117}" type="datetimeFigureOut">
              <a:rPr lang="es-419" smtClean="0"/>
              <a:t>9/6/2017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6D4C231F-48D5-4028-B2A8-2C6479891059}" type="slidenum">
              <a:rPr lang="es-419" smtClean="0"/>
              <a:t>‹Nº›</a:t>
            </a:fld>
            <a:endParaRPr lang="es-419"/>
          </a:p>
        </p:txBody>
      </p:sp>
    </p:spTree>
    <p:extLst>
      <p:ext uri="{BB962C8B-B14F-4D97-AF65-F5344CB8AC3E}">
        <p14:creationId xmlns:p14="http://schemas.microsoft.com/office/powerpoint/2010/main" val="2628395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7648B-82E4-46D4-88BA-5B959D44E117}" type="datetimeFigureOut">
              <a:rPr lang="es-419" smtClean="0"/>
              <a:t>9/6/2017</a:t>
            </a:fld>
            <a:endParaRPr lang="es-419"/>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C231F-48D5-4028-B2A8-2C6479891059}" type="slidenum">
              <a:rPr lang="es-419" smtClean="0"/>
              <a:t>‹Nº›</a:t>
            </a:fld>
            <a:endParaRPr lang="es-419"/>
          </a:p>
        </p:txBody>
      </p:sp>
    </p:spTree>
    <p:extLst>
      <p:ext uri="{BB962C8B-B14F-4D97-AF65-F5344CB8AC3E}">
        <p14:creationId xmlns:p14="http://schemas.microsoft.com/office/powerpoint/2010/main" val="2117870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 Target="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mailto:Info@metropolitan-touring.com.pe" TargetMode="External"/><Relationship Id="rId7" Type="http://schemas.openxmlformats.org/officeDocument/2006/relationships/hyperlink" Target="mailto:mchiara@metropolitan-touring.com.p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kyesquen@metropolitan-touring.com.pe" TargetMode="External"/><Relationship Id="rId11" Type="http://schemas.microsoft.com/office/2007/relationships/hdphoto" Target="../media/hdphoto3.wdp"/><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hyperlink" Target="mailto:info@metropolitan-touring.com.pe" TargetMode="External"/><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419"/>
          </a:p>
        </p:txBody>
      </p:sp>
      <p:sp>
        <p:nvSpPr>
          <p:cNvPr id="3" name="Subtítulo 2"/>
          <p:cNvSpPr>
            <a:spLocks noGrp="1"/>
          </p:cNvSpPr>
          <p:nvPr>
            <p:ph type="subTitle" idx="1"/>
          </p:nvPr>
        </p:nvSpPr>
        <p:spPr/>
        <p:txBody>
          <a:bodyPr/>
          <a:lstStyle/>
          <a:p>
            <a:endParaRPr lang="es-419"/>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p:cNvPicPr>
            <a:picLocks noChangeAspect="1"/>
          </p:cNvPicPr>
          <p:nvPr/>
        </p:nvPicPr>
        <p:blipFill rotWithShape="1">
          <a:blip r:embed="rId3">
            <a:biLevel thresh="2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60705"/>
          <a:stretch/>
        </p:blipFill>
        <p:spPr>
          <a:xfrm>
            <a:off x="-638627" y="240505"/>
            <a:ext cx="11302399" cy="2792982"/>
          </a:xfrm>
          <a:prstGeom prst="rect">
            <a:avLst/>
          </a:prstGeom>
        </p:spPr>
      </p:pic>
      <p:pic>
        <p:nvPicPr>
          <p:cNvPr id="12" name="Imagen 11"/>
          <p:cNvPicPr>
            <a:picLocks noChangeAspect="1"/>
          </p:cNvPicPr>
          <p:nvPr/>
        </p:nvPicPr>
        <p:blipFill rotWithShape="1">
          <a:blip r:embed="rId5">
            <a:biLevel thresh="25000"/>
            <a:extLst>
              <a:ext uri="{28A0092B-C50C-407E-A947-70E740481C1C}">
                <a14:useLocalDpi xmlns:a14="http://schemas.microsoft.com/office/drawing/2010/main" val="0"/>
              </a:ext>
            </a:extLst>
          </a:blip>
          <a:srcRect l="12585" t="81570" r="68984" b="2644"/>
          <a:stretch/>
        </p:blipFill>
        <p:spPr>
          <a:xfrm>
            <a:off x="508000" y="5349875"/>
            <a:ext cx="2032000" cy="1094469"/>
          </a:xfrm>
          <a:prstGeom prst="rect">
            <a:avLst/>
          </a:prstGeom>
        </p:spPr>
      </p:pic>
    </p:spTree>
    <p:extLst>
      <p:ext uri="{BB962C8B-B14F-4D97-AF65-F5344CB8AC3E}">
        <p14:creationId xmlns:p14="http://schemas.microsoft.com/office/powerpoint/2010/main" val="3129015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rtal.andina.com.pe/EDPfotografia2/Thumbnail/2009/03/04/000088581W.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5236" y="153088"/>
            <a:ext cx="8913528" cy="62470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1" y="6400176"/>
            <a:ext cx="9142080" cy="457104"/>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512" y="4571762"/>
            <a:ext cx="4647224" cy="1634468"/>
          </a:xfrm>
          <a:prstGeom prst="rect">
            <a:avLst/>
          </a:prstGeom>
        </p:spPr>
      </p:pic>
    </p:spTree>
    <p:extLst>
      <p:ext uri="{BB962C8B-B14F-4D97-AF65-F5344CB8AC3E}">
        <p14:creationId xmlns:p14="http://schemas.microsoft.com/office/powerpoint/2010/main" val="327744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5" y="153088"/>
            <a:ext cx="8913529" cy="6247088"/>
          </a:xfrm>
          <a:prstGeom prst="rect">
            <a:avLst/>
          </a:prstGeom>
        </p:spPr>
      </p:pic>
      <p:sp>
        <p:nvSpPr>
          <p:cNvPr id="2" name="Título 1"/>
          <p:cNvSpPr>
            <a:spLocks noGrp="1"/>
          </p:cNvSpPr>
          <p:nvPr>
            <p:ph type="title"/>
          </p:nvPr>
        </p:nvSpPr>
        <p:spPr>
          <a:xfrm>
            <a:off x="989825" y="1134719"/>
            <a:ext cx="2152650" cy="778501"/>
          </a:xfrm>
        </p:spPr>
        <p:txBody>
          <a:bodyPr>
            <a:noAutofit/>
          </a:bodyPr>
          <a:lstStyle/>
          <a:p>
            <a:r>
              <a:rPr lang="es-419" sz="5400" dirty="0" err="1">
                <a:solidFill>
                  <a:schemeClr val="bg1"/>
                </a:solidFill>
                <a:latin typeface="Coolvetica Rg" panose="020B0603030602020004" pitchFamily="34" charset="0"/>
              </a:rPr>
              <a:t>Index</a:t>
            </a:r>
            <a:r>
              <a:rPr lang="es-419" sz="5400" dirty="0">
                <a:solidFill>
                  <a:schemeClr val="bg1"/>
                </a:solidFill>
                <a:latin typeface="Coolvetica Rg" panose="020B0603030602020004" pitchFamily="34" charset="0"/>
              </a:rPr>
              <a:t>:</a:t>
            </a:r>
            <a:r>
              <a:rPr lang="es-419" sz="5400" dirty="0"/>
              <a:t>	</a:t>
            </a: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1135" t="-814" r="82380" b="72612"/>
          <a:stretch/>
        </p:blipFill>
        <p:spPr>
          <a:xfrm>
            <a:off x="989825" y="2268540"/>
            <a:ext cx="492589" cy="538189"/>
          </a:xfrm>
          <a:prstGeom prst="rect">
            <a:avLst/>
          </a:prstGeom>
        </p:spPr>
      </p:pic>
      <p:sp>
        <p:nvSpPr>
          <p:cNvPr id="11" name="CuadroTexto 10"/>
          <p:cNvSpPr txBox="1"/>
          <p:nvPr/>
        </p:nvSpPr>
        <p:spPr>
          <a:xfrm>
            <a:off x="1460114" y="2389149"/>
            <a:ext cx="2828925" cy="276999"/>
          </a:xfrm>
          <a:prstGeom prst="rect">
            <a:avLst/>
          </a:prstGeom>
          <a:noFill/>
        </p:spPr>
        <p:txBody>
          <a:bodyPr wrap="square" rtlCol="0">
            <a:spAutoFit/>
          </a:bodyPr>
          <a:lstStyle/>
          <a:p>
            <a:r>
              <a:rPr lang="es-419" sz="1200" b="1" dirty="0">
                <a:solidFill>
                  <a:schemeClr val="bg1"/>
                </a:solidFill>
                <a:latin typeface="Verdana" panose="020B0604030504040204" pitchFamily="34" charset="0"/>
                <a:ea typeface="Verdana" panose="020B0604030504040204" pitchFamily="34" charset="0"/>
                <a:cs typeface="Verdana" panose="020B0604030504040204" pitchFamily="34" charset="0"/>
              </a:rPr>
              <a:t>Inca Trail Express (2d-1n)</a:t>
            </a:r>
          </a:p>
        </p:txBody>
      </p:sp>
      <p:sp>
        <p:nvSpPr>
          <p:cNvPr id="12" name="CuadroTexto 11"/>
          <p:cNvSpPr txBox="1"/>
          <p:nvPr/>
        </p:nvSpPr>
        <p:spPr>
          <a:xfrm>
            <a:off x="1465720" y="3340606"/>
            <a:ext cx="2419350" cy="276999"/>
          </a:xfrm>
          <a:prstGeom prst="rect">
            <a:avLst/>
          </a:prstGeom>
          <a:noFill/>
        </p:spPr>
        <p:txBody>
          <a:bodyPr wrap="square" rtlCol="0">
            <a:spAutoFit/>
          </a:bodyPr>
          <a:lstStyle/>
          <a:p>
            <a:r>
              <a:rPr lang="es-419" sz="1200" b="1" dirty="0">
                <a:solidFill>
                  <a:schemeClr val="bg1"/>
                </a:solidFill>
                <a:latin typeface="Verdana" panose="020B0604030504040204" pitchFamily="34" charset="0"/>
                <a:ea typeface="Verdana" panose="020B0604030504040204" pitchFamily="34" charset="0"/>
                <a:cs typeface="Verdana" panose="020B0604030504040204" pitchFamily="34" charset="0"/>
              </a:rPr>
              <a:t>Inca Trail (4d-3n)</a:t>
            </a:r>
          </a:p>
        </p:txBody>
      </p:sp>
      <p:sp>
        <p:nvSpPr>
          <p:cNvPr id="13" name="CuadroTexto 12"/>
          <p:cNvSpPr txBox="1"/>
          <p:nvPr/>
        </p:nvSpPr>
        <p:spPr>
          <a:xfrm>
            <a:off x="1460115" y="4351000"/>
            <a:ext cx="2419350" cy="276999"/>
          </a:xfrm>
          <a:prstGeom prst="rect">
            <a:avLst/>
          </a:prstGeom>
          <a:noFill/>
        </p:spPr>
        <p:txBody>
          <a:bodyPr wrap="square" rtlCol="0">
            <a:spAutoFit/>
          </a:bodyPr>
          <a:lstStyle/>
          <a:p>
            <a:r>
              <a:rPr lang="es-419"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Salkantay</a:t>
            </a:r>
            <a:r>
              <a:rPr lang="es-419" sz="1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419"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Trek</a:t>
            </a:r>
            <a:r>
              <a:rPr lang="es-419" sz="1200" b="1" dirty="0">
                <a:solidFill>
                  <a:schemeClr val="bg1"/>
                </a:solidFill>
                <a:latin typeface="Verdana" panose="020B0604030504040204" pitchFamily="34" charset="0"/>
                <a:ea typeface="Verdana" panose="020B0604030504040204" pitchFamily="34" charset="0"/>
                <a:cs typeface="Verdana" panose="020B0604030504040204" pitchFamily="34" charset="0"/>
              </a:rPr>
              <a:t>(5d-4n)</a:t>
            </a:r>
          </a:p>
        </p:txBody>
      </p:sp>
      <p:sp>
        <p:nvSpPr>
          <p:cNvPr id="14" name="CuadroTexto 13"/>
          <p:cNvSpPr txBox="1"/>
          <p:nvPr/>
        </p:nvSpPr>
        <p:spPr>
          <a:xfrm>
            <a:off x="5343294" y="2400300"/>
            <a:ext cx="2419350" cy="276999"/>
          </a:xfrm>
          <a:prstGeom prst="rect">
            <a:avLst/>
          </a:prstGeom>
          <a:noFill/>
        </p:spPr>
        <p:txBody>
          <a:bodyPr wrap="square" rtlCol="0">
            <a:spAutoFit/>
          </a:bodyPr>
          <a:lstStyle/>
          <a:p>
            <a:r>
              <a:rPr lang="es-419"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Equipment</a:t>
            </a:r>
            <a:endParaRPr lang="es-419"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CuadroTexto 15"/>
          <p:cNvSpPr txBox="1"/>
          <p:nvPr/>
        </p:nvSpPr>
        <p:spPr>
          <a:xfrm>
            <a:off x="5376746" y="3276632"/>
            <a:ext cx="2419350" cy="276999"/>
          </a:xfrm>
          <a:prstGeom prst="rect">
            <a:avLst/>
          </a:prstGeom>
          <a:noFill/>
        </p:spPr>
        <p:txBody>
          <a:bodyPr wrap="square" rtlCol="0">
            <a:spAutoFit/>
          </a:bodyPr>
          <a:lstStyle/>
          <a:p>
            <a:r>
              <a:rPr lang="es-419" sz="1200" b="1" dirty="0">
                <a:solidFill>
                  <a:schemeClr val="bg1"/>
                </a:solidFill>
                <a:latin typeface="Verdana" panose="020B0604030504040204" pitchFamily="34" charset="0"/>
                <a:ea typeface="Verdana" panose="020B0604030504040204" pitchFamily="34" charset="0"/>
                <a:cs typeface="Verdana" panose="020B0604030504040204" pitchFamily="34" charset="0"/>
              </a:rPr>
              <a:t>Contact</a:t>
            </a:r>
          </a:p>
        </p:txBody>
      </p:sp>
      <p:pic>
        <p:nvPicPr>
          <p:cNvPr id="19" name="Imagen 18"/>
          <p:cNvPicPr>
            <a:picLocks noChangeAspect="1"/>
          </p:cNvPicPr>
          <p:nvPr/>
        </p:nvPicPr>
        <p:blipFill rotWithShape="1">
          <a:blip r:embed="rId4">
            <a:extLst>
              <a:ext uri="{28A0092B-C50C-407E-A947-70E740481C1C}">
                <a14:useLocalDpi xmlns:a14="http://schemas.microsoft.com/office/drawing/2010/main" val="0"/>
              </a:ext>
            </a:extLst>
          </a:blip>
          <a:srcRect l="-504" t="35047" r="81749" b="36751"/>
          <a:stretch/>
        </p:blipFill>
        <p:spPr>
          <a:xfrm>
            <a:off x="989825" y="3210011"/>
            <a:ext cx="492589" cy="538189"/>
          </a:xfrm>
          <a:prstGeom prst="rect">
            <a:avLst/>
          </a:prstGeom>
        </p:spPr>
      </p:pic>
      <p:pic>
        <p:nvPicPr>
          <p:cNvPr id="21" name="Imagen 20"/>
          <p:cNvPicPr>
            <a:picLocks noChangeAspect="1"/>
          </p:cNvPicPr>
          <p:nvPr/>
        </p:nvPicPr>
        <p:blipFill rotWithShape="1">
          <a:blip r:embed="rId4">
            <a:extLst>
              <a:ext uri="{28A0092B-C50C-407E-A947-70E740481C1C}">
                <a14:useLocalDpi xmlns:a14="http://schemas.microsoft.com/office/drawing/2010/main" val="0"/>
              </a:ext>
            </a:extLst>
          </a:blip>
          <a:srcRect t="74079" r="81245" b="-2281"/>
          <a:stretch/>
        </p:blipFill>
        <p:spPr>
          <a:xfrm>
            <a:off x="989825" y="4220405"/>
            <a:ext cx="492589" cy="538189"/>
          </a:xfrm>
          <a:prstGeom prst="rect">
            <a:avLst/>
          </a:prstGeom>
        </p:spPr>
      </p:pic>
      <p:pic>
        <p:nvPicPr>
          <p:cNvPr id="26" name="Imagen 25"/>
          <p:cNvPicPr>
            <a:picLocks noChangeAspect="1"/>
          </p:cNvPicPr>
          <p:nvPr/>
        </p:nvPicPr>
        <p:blipFill rotWithShape="1">
          <a:blip r:embed="rId4">
            <a:extLst>
              <a:ext uri="{28A0092B-C50C-407E-A947-70E740481C1C}">
                <a14:useLocalDpi xmlns:a14="http://schemas.microsoft.com/office/drawing/2010/main" val="0"/>
              </a:ext>
            </a:extLst>
          </a:blip>
          <a:srcRect l="82838" t="35047" r="-1593" b="36751"/>
          <a:stretch/>
        </p:blipFill>
        <p:spPr>
          <a:xfrm>
            <a:off x="4917610" y="3210011"/>
            <a:ext cx="492589" cy="538189"/>
          </a:xfrm>
          <a:prstGeom prst="rect">
            <a:avLst/>
          </a:prstGeom>
        </p:spPr>
      </p:pic>
      <p:pic>
        <p:nvPicPr>
          <p:cNvPr id="27" name="Imagen 26"/>
          <p:cNvPicPr>
            <a:picLocks noChangeAspect="1"/>
          </p:cNvPicPr>
          <p:nvPr/>
        </p:nvPicPr>
        <p:blipFill rotWithShape="1">
          <a:blip r:embed="rId4">
            <a:extLst>
              <a:ext uri="{28A0092B-C50C-407E-A947-70E740481C1C}">
                <a14:useLocalDpi xmlns:a14="http://schemas.microsoft.com/office/drawing/2010/main" val="0"/>
              </a:ext>
            </a:extLst>
          </a:blip>
          <a:srcRect l="83792" r="-2547" b="71798"/>
          <a:stretch/>
        </p:blipFill>
        <p:spPr>
          <a:xfrm>
            <a:off x="4917610" y="2268540"/>
            <a:ext cx="492589" cy="538189"/>
          </a:xfrm>
          <a:prstGeom prst="rect">
            <a:avLst/>
          </a:prstGeom>
        </p:spPr>
      </p:pic>
    </p:spTree>
    <p:extLst>
      <p:ext uri="{BB962C8B-B14F-4D97-AF65-F5344CB8AC3E}">
        <p14:creationId xmlns:p14="http://schemas.microsoft.com/office/powerpoint/2010/main" val="2226060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DD9B8ED4-8ABC-4B21-8B40-83EC6D4C8AFB}"/>
              </a:ext>
            </a:extLst>
          </p:cNvPr>
          <p:cNvPicPr>
            <a:picLocks noChangeAspect="1"/>
          </p:cNvPicPr>
          <p:nvPr/>
        </p:nvPicPr>
        <p:blipFill rotWithShape="1">
          <a:blip r:embed="rId2">
            <a:extLst>
              <a:ext uri="{28A0092B-C50C-407E-A947-70E740481C1C}">
                <a14:useLocalDpi xmlns:a14="http://schemas.microsoft.com/office/drawing/2010/main" val="0"/>
              </a:ext>
            </a:extLst>
          </a:blip>
          <a:srcRect l="2366" r="2366"/>
          <a:stretch/>
        </p:blipFill>
        <p:spPr>
          <a:xfrm>
            <a:off x="115235" y="153086"/>
            <a:ext cx="8913530" cy="6227319"/>
          </a:xfrm>
          <a:prstGeom prst="rect">
            <a:avLst/>
          </a:prstGeom>
        </p:spPr>
      </p:pic>
      <p:sp>
        <p:nvSpPr>
          <p:cNvPr id="2" name="Título 1"/>
          <p:cNvSpPr>
            <a:spLocks noGrp="1"/>
          </p:cNvSpPr>
          <p:nvPr>
            <p:ph type="title"/>
          </p:nvPr>
        </p:nvSpPr>
        <p:spPr>
          <a:xfrm>
            <a:off x="404511" y="365576"/>
            <a:ext cx="7886700" cy="1325563"/>
          </a:xfrm>
        </p:spPr>
        <p:txBody>
          <a:bodyPr/>
          <a:lstStyle/>
          <a:p>
            <a:r>
              <a:rPr lang="es-419" dirty="0">
                <a:solidFill>
                  <a:schemeClr val="bg1"/>
                </a:solidFill>
                <a:latin typeface="Coolvetica Rg" panose="020B0603030602020004" pitchFamily="34" charset="0"/>
              </a:rPr>
              <a:t>Inca Trail Express</a:t>
            </a:r>
          </a:p>
        </p:txBody>
      </p:sp>
      <p:sp>
        <p:nvSpPr>
          <p:cNvPr id="3" name="Marcador de contenido 2"/>
          <p:cNvSpPr>
            <a:spLocks noGrp="1"/>
          </p:cNvSpPr>
          <p:nvPr>
            <p:ph idx="1"/>
          </p:nvPr>
        </p:nvSpPr>
        <p:spPr>
          <a:xfrm>
            <a:off x="404511" y="1350954"/>
            <a:ext cx="4659630" cy="1146175"/>
          </a:xfrm>
        </p:spPr>
        <p:txBody>
          <a:bodyPr>
            <a:normAutofit/>
          </a:bodyPr>
          <a:lstStyle/>
          <a:p>
            <a:pPr marL="0" indent="0" algn="just">
              <a:buNone/>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The well-preserved final stretch of the Inca Trail starting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Chachabamba</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(km 104) on the railroad, up to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Wiñaywayna</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and a stunning descent to Machu Picchu, first day hiking into the citadel through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Intipunku</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the door of the Sun. Next day early guided visit of Machu Picchu and train back to Cusco after lunch. </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just"/>
            <a:endParaRPr lang="es-419"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Tree>
    <p:extLst>
      <p:ext uri="{BB962C8B-B14F-4D97-AF65-F5344CB8AC3E}">
        <p14:creationId xmlns:p14="http://schemas.microsoft.com/office/powerpoint/2010/main" val="55570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A48AE9D-3146-44CE-91D3-B8780A43D2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88"/>
          <a:stretch/>
        </p:blipFill>
        <p:spPr bwMode="auto">
          <a:xfrm flipH="1">
            <a:off x="115235" y="153087"/>
            <a:ext cx="8913529" cy="6272427"/>
          </a:xfrm>
          <a:prstGeom prst="rect">
            <a:avLst/>
          </a:prstGeom>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FDCF3D05-2AE3-4F25-86BC-612676A72F43}"/>
              </a:ext>
            </a:extLst>
          </p:cNvPr>
          <p:cNvSpPr>
            <a:spLocks noGrp="1"/>
          </p:cNvSpPr>
          <p:nvPr>
            <p:ph type="title"/>
          </p:nvPr>
        </p:nvSpPr>
        <p:spPr/>
        <p:txBody>
          <a:bodyPr/>
          <a:lstStyle/>
          <a:p>
            <a:endParaRPr lang="es-419"/>
          </a:p>
        </p:txBody>
      </p:sp>
      <p:pic>
        <p:nvPicPr>
          <p:cNvPr id="5" name="Imagen 4">
            <a:extLst>
              <a:ext uri="{FF2B5EF4-FFF2-40B4-BE49-F238E27FC236}">
                <a16:creationId xmlns:a16="http://schemas.microsoft.com/office/drawing/2014/main" id="{69DB5F42-FD0F-4623-A4B9-CC6D4A0F99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7" name="Título 1">
            <a:extLst>
              <a:ext uri="{FF2B5EF4-FFF2-40B4-BE49-F238E27FC236}">
                <a16:creationId xmlns:a16="http://schemas.microsoft.com/office/drawing/2014/main" id="{1BA7706C-B224-45AB-918C-D812B880D61D}"/>
              </a:ext>
            </a:extLst>
          </p:cNvPr>
          <p:cNvSpPr txBox="1">
            <a:spLocks/>
          </p:cNvSpPr>
          <p:nvPr/>
        </p:nvSpPr>
        <p:spPr>
          <a:xfrm>
            <a:off x="456177" y="123994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solidFill>
                <a:latin typeface="Coolvetica Rg" panose="020B0603030602020004" pitchFamily="34" charset="0"/>
              </a:rPr>
              <a:t>Inca Trail 2 </a:t>
            </a:r>
            <a:r>
              <a:rPr lang="es-419" dirty="0" err="1">
                <a:solidFill>
                  <a:schemeClr val="bg1"/>
                </a:solidFill>
                <a:latin typeface="Coolvetica Rg" panose="020B0603030602020004" pitchFamily="34" charset="0"/>
              </a:rPr>
              <a:t>Days</a:t>
            </a:r>
            <a:r>
              <a:rPr lang="es-419" dirty="0">
                <a:solidFill>
                  <a:schemeClr val="bg1"/>
                </a:solidFill>
                <a:latin typeface="Coolvetica Rg" panose="020B0603030602020004" pitchFamily="34" charset="0"/>
              </a:rPr>
              <a:t>/ 1 </a:t>
            </a:r>
            <a:r>
              <a:rPr lang="es-419" dirty="0" err="1">
                <a:solidFill>
                  <a:schemeClr val="bg1"/>
                </a:solidFill>
                <a:latin typeface="Coolvetica Rg" panose="020B0603030602020004" pitchFamily="34" charset="0"/>
              </a:rPr>
              <a:t>Night</a:t>
            </a:r>
            <a:endParaRPr lang="es-419" dirty="0">
              <a:solidFill>
                <a:schemeClr val="bg1"/>
              </a:solidFill>
              <a:latin typeface="Coolvetica Rg" panose="020B0603030602020004" pitchFamily="34" charset="0"/>
            </a:endParaRPr>
          </a:p>
        </p:txBody>
      </p:sp>
    </p:spTree>
    <p:extLst>
      <p:ext uri="{BB962C8B-B14F-4D97-AF65-F5344CB8AC3E}">
        <p14:creationId xmlns:p14="http://schemas.microsoft.com/office/powerpoint/2010/main" val="1624307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4CA09E-AA9C-46AA-AB3B-388621F05393}"/>
              </a:ext>
            </a:extLst>
          </p:cNvPr>
          <p:cNvPicPr>
            <a:picLocks noChangeAspect="1"/>
          </p:cNvPicPr>
          <p:nvPr/>
        </p:nvPicPr>
        <p:blipFill rotWithShape="1">
          <a:blip r:embed="rId2">
            <a:extLst>
              <a:ext uri="{28A0092B-C50C-407E-A947-70E740481C1C}">
                <a14:useLocalDpi xmlns:a14="http://schemas.microsoft.com/office/drawing/2010/main" val="0"/>
              </a:ext>
            </a:extLst>
          </a:blip>
          <a:srcRect r="13848"/>
          <a:stretch/>
        </p:blipFill>
        <p:spPr>
          <a:xfrm>
            <a:off x="115235" y="162984"/>
            <a:ext cx="8913530" cy="6304784"/>
          </a:xfrm>
          <a:prstGeom prst="rect">
            <a:avLst/>
          </a:prstGeom>
        </p:spPr>
      </p:pic>
      <p:sp>
        <p:nvSpPr>
          <p:cNvPr id="11" name="4 CuadroTexto">
            <a:extLst>
              <a:ext uri="{FF2B5EF4-FFF2-40B4-BE49-F238E27FC236}">
                <a16:creationId xmlns:a16="http://schemas.microsoft.com/office/drawing/2014/main" id="{653EA725-E533-49BB-8975-95D2DE681C2E}"/>
              </a:ext>
            </a:extLst>
          </p:cNvPr>
          <p:cNvSpPr txBox="1"/>
          <p:nvPr/>
        </p:nvSpPr>
        <p:spPr>
          <a:xfrm>
            <a:off x="409435" y="814259"/>
            <a:ext cx="3928389" cy="769441"/>
          </a:xfrm>
          <a:prstGeom prst="rect">
            <a:avLst/>
          </a:prstGeom>
          <a:noFill/>
        </p:spPr>
        <p:txBody>
          <a:bodyPr wrap="square" rtlCol="0">
            <a:spAutoFit/>
          </a:bodyPr>
          <a:lstStyle/>
          <a:p>
            <a:r>
              <a:rPr lang="es-PE" sz="4400" dirty="0" err="1">
                <a:solidFill>
                  <a:schemeClr val="bg1"/>
                </a:solidFill>
                <a:latin typeface="Coolvetica Rg" panose="020B0603030602020004" pitchFamily="34" charset="0"/>
                <a:ea typeface="Verdana" panose="020B0604030504040204" pitchFamily="34" charset="0"/>
                <a:cs typeface="Verdana" panose="020B0604030504040204" pitchFamily="34" charset="0"/>
              </a:rPr>
              <a:t>Wiñaywayna</a:t>
            </a:r>
            <a:endParaRPr lang="es-PE" sz="4400" dirty="0">
              <a:solidFill>
                <a:schemeClr val="bg1"/>
              </a:solidFill>
              <a:latin typeface="Coolvetica Rg" panose="020B0603030602020004" pitchFamily="34" charset="0"/>
              <a:ea typeface="Verdana" panose="020B0604030504040204" pitchFamily="34" charset="0"/>
              <a:cs typeface="Verdana" panose="020B0604030504040204" pitchFamily="34" charset="0"/>
            </a:endParaRPr>
          </a:p>
        </p:txBody>
      </p:sp>
      <p:pic>
        <p:nvPicPr>
          <p:cNvPr id="13" name="Imagen 12">
            <a:extLst>
              <a:ext uri="{FF2B5EF4-FFF2-40B4-BE49-F238E27FC236}">
                <a16:creationId xmlns:a16="http://schemas.microsoft.com/office/drawing/2014/main" id="{E7D0469C-A9AA-4873-92FB-3A331DEBF2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4" name="Rectángulo 3">
            <a:extLst>
              <a:ext uri="{FF2B5EF4-FFF2-40B4-BE49-F238E27FC236}">
                <a16:creationId xmlns:a16="http://schemas.microsoft.com/office/drawing/2014/main" id="{5B6201DE-C4F0-4180-B0AF-6DC8F54AF039}"/>
              </a:ext>
            </a:extLst>
          </p:cNvPr>
          <p:cNvSpPr/>
          <p:nvPr/>
        </p:nvSpPr>
        <p:spPr>
          <a:xfrm>
            <a:off x="1298045" y="1572776"/>
            <a:ext cx="1228221" cy="261610"/>
          </a:xfrm>
          <a:prstGeom prst="rect">
            <a:avLst/>
          </a:prstGeom>
        </p:spPr>
        <p:txBody>
          <a:bodyPr wrap="none">
            <a:spAutoFit/>
          </a:bodyPr>
          <a:lstStyle/>
          <a:p>
            <a:r>
              <a:rPr lang="es-419" sz="1100" dirty="0">
                <a:solidFill>
                  <a:schemeClr val="bg1"/>
                </a:solidFill>
                <a:latin typeface="Verdana" panose="020B0604030504040204" pitchFamily="34" charset="0"/>
                <a:ea typeface="Verdana" panose="020B0604030504040204" pitchFamily="34" charset="0"/>
                <a:cs typeface="Verdana" panose="020B0604030504040204" pitchFamily="34" charset="0"/>
              </a:rPr>
              <a:t>(8858 F.A.S.L)</a:t>
            </a:r>
          </a:p>
        </p:txBody>
      </p:sp>
    </p:spTree>
    <p:extLst>
      <p:ext uri="{BB962C8B-B14F-4D97-AF65-F5344CB8AC3E}">
        <p14:creationId xmlns:p14="http://schemas.microsoft.com/office/powerpoint/2010/main" val="3637611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8">
            <a:extLst>
              <a:ext uri="{FF2B5EF4-FFF2-40B4-BE49-F238E27FC236}">
                <a16:creationId xmlns:a16="http://schemas.microsoft.com/office/drawing/2014/main" id="{6DAA3BAC-73B1-4176-825A-9AB1399A9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06" b="9164"/>
          <a:stretch/>
        </p:blipFill>
        <p:spPr>
          <a:xfrm>
            <a:off x="115235" y="162982"/>
            <a:ext cx="8913530" cy="6304785"/>
          </a:xfrm>
          <a:prstGeom prst="rect">
            <a:avLst/>
          </a:prstGeom>
        </p:spPr>
      </p:pic>
      <p:sp>
        <p:nvSpPr>
          <p:cNvPr id="2" name="Título 1">
            <a:extLst>
              <a:ext uri="{FF2B5EF4-FFF2-40B4-BE49-F238E27FC236}">
                <a16:creationId xmlns:a16="http://schemas.microsoft.com/office/drawing/2014/main" id="{DAE036E6-2E7E-4794-8A42-5A5538792B9E}"/>
              </a:ext>
            </a:extLst>
          </p:cNvPr>
          <p:cNvSpPr>
            <a:spLocks noGrp="1"/>
          </p:cNvSpPr>
          <p:nvPr>
            <p:ph type="title"/>
          </p:nvPr>
        </p:nvSpPr>
        <p:spPr/>
        <p:txBody>
          <a:bodyPr/>
          <a:lstStyle/>
          <a:p>
            <a:endParaRPr lang="es-419"/>
          </a:p>
        </p:txBody>
      </p:sp>
      <p:sp>
        <p:nvSpPr>
          <p:cNvPr id="9" name="Rectangle 3">
            <a:extLst>
              <a:ext uri="{FF2B5EF4-FFF2-40B4-BE49-F238E27FC236}">
                <a16:creationId xmlns:a16="http://schemas.microsoft.com/office/drawing/2014/main" id="{D7B2D602-36BA-4D80-B1AD-9D1D4BAAA9C9}"/>
              </a:ext>
            </a:extLst>
          </p:cNvPr>
          <p:cNvSpPr>
            <a:spLocks noChangeArrowheads="1"/>
          </p:cNvSpPr>
          <p:nvPr/>
        </p:nvSpPr>
        <p:spPr bwMode="auto">
          <a:xfrm>
            <a:off x="455072" y="3586127"/>
            <a:ext cx="5611191" cy="2677656"/>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algn="just"/>
            <a:r>
              <a:rPr lang="es-PE"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Includes</a:t>
            </a:r>
            <a:r>
              <a:rPr lang="es-PE" sz="12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Orientation meeting (previous to departure date).</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Private transportation Cusco /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Ollanta</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train station / Cusco</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Inca Trail entrance fee</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English Professional bilingual guide, additional cost for other languages</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1 assistant guide for groups over 9 passengers </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lgn="just">
              <a:buFont typeface="Wingdings" panose="05000000000000000000" pitchFamily="2" charset="2"/>
              <a:buChar char="Ø"/>
            </a:pP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Day 1: Box lunch</a:t>
            </a:r>
          </a:p>
          <a:p>
            <a:pPr marL="171450" lvl="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Day 1: Bus ticket to  Machu Picchu –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marL="171450" indent="-171450" algn="just">
              <a:buFont typeface="Wingdings" panose="05000000000000000000" pitchFamily="2" charset="2"/>
              <a:buChar char="Ø"/>
            </a:pP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Day 1: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Vistadome</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301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train</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service</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Ollantaytambo – Km 104 - Aguas Calientes (7:05/8:27 h.)</a:t>
            </a:r>
          </a:p>
          <a:p>
            <a:pPr marL="171450" lvl="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Day 2: Bus ticket to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Machupicchu</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marL="171450" indent="-171450" algn="just">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Day 2: Guided tour of Machu Picchu</a:t>
            </a:r>
          </a:p>
        </p:txBody>
      </p:sp>
      <p:sp>
        <p:nvSpPr>
          <p:cNvPr id="11" name="4 CuadroTexto">
            <a:extLst>
              <a:ext uri="{FF2B5EF4-FFF2-40B4-BE49-F238E27FC236}">
                <a16:creationId xmlns:a16="http://schemas.microsoft.com/office/drawing/2014/main" id="{653EA725-E533-49BB-8975-95D2DE681C2E}"/>
              </a:ext>
            </a:extLst>
          </p:cNvPr>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Wiñaywayna</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Imagen 11">
            <a:extLst>
              <a:ext uri="{FF2B5EF4-FFF2-40B4-BE49-F238E27FC236}">
                <a16:creationId xmlns:a16="http://schemas.microsoft.com/office/drawing/2014/main" id="{7A3A8F90-F37C-40F1-B69B-97A8932FE5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Tree>
    <p:extLst>
      <p:ext uri="{BB962C8B-B14F-4D97-AF65-F5344CB8AC3E}">
        <p14:creationId xmlns:p14="http://schemas.microsoft.com/office/powerpoint/2010/main" val="317398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contenido 9">
            <a:extLst>
              <a:ext uri="{FF2B5EF4-FFF2-40B4-BE49-F238E27FC236}">
                <a16:creationId xmlns:a16="http://schemas.microsoft.com/office/drawing/2014/main" id="{4729BA4B-A0C4-4E81-B639-ED5C473C0C79}"/>
              </a:ext>
            </a:extLst>
          </p:cNvPr>
          <p:cNvPicPr>
            <a:picLocks noChangeAspect="1"/>
          </p:cNvPicPr>
          <p:nvPr/>
        </p:nvPicPr>
        <p:blipFill rotWithShape="1">
          <a:blip r:embed="rId2">
            <a:extLst>
              <a:ext uri="{28A0092B-C50C-407E-A947-70E740481C1C}">
                <a14:useLocalDpi xmlns:a14="http://schemas.microsoft.com/office/drawing/2010/main" val="0"/>
              </a:ext>
            </a:extLst>
          </a:blip>
          <a:srcRect l="27529" t="157" r="19592" b="-157"/>
          <a:stretch/>
        </p:blipFill>
        <p:spPr>
          <a:xfrm>
            <a:off x="115235" y="162983"/>
            <a:ext cx="8913530" cy="6304784"/>
          </a:xfrm>
          <a:prstGeom prst="rect">
            <a:avLst/>
          </a:prstGeom>
        </p:spPr>
      </p:pic>
      <p:sp>
        <p:nvSpPr>
          <p:cNvPr id="11" name="4 CuadroTexto">
            <a:extLst>
              <a:ext uri="{FF2B5EF4-FFF2-40B4-BE49-F238E27FC236}">
                <a16:creationId xmlns:a16="http://schemas.microsoft.com/office/drawing/2014/main" id="{653EA725-E533-49BB-8975-95D2DE681C2E}"/>
              </a:ext>
            </a:extLst>
          </p:cNvPr>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Wiñaywayna</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3">
            <a:extLst>
              <a:ext uri="{FF2B5EF4-FFF2-40B4-BE49-F238E27FC236}">
                <a16:creationId xmlns:a16="http://schemas.microsoft.com/office/drawing/2014/main" id="{6187DDFD-9566-490D-BADD-82206EAE8B24}"/>
              </a:ext>
            </a:extLst>
          </p:cNvPr>
          <p:cNvSpPr>
            <a:spLocks noChangeArrowheads="1"/>
          </p:cNvSpPr>
          <p:nvPr/>
        </p:nvSpPr>
        <p:spPr bwMode="auto">
          <a:xfrm>
            <a:off x="446524" y="4531790"/>
            <a:ext cx="4317649" cy="1569660"/>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s-PE"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Not</a:t>
            </a:r>
            <a:r>
              <a:rPr lang="es-PE" sz="1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Included</a:t>
            </a:r>
            <a:r>
              <a:rPr lang="es-PE" sz="12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Porter requested in advance (max. 10 kilograms) </a:t>
            </a:r>
            <a:endParaRPr lang="es-PE"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Dinner and lunch in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Hotels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Tips</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and extra expenses</a:t>
            </a:r>
          </a:p>
          <a:p>
            <a:pPr marL="171450" lvl="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Extra services not mentioned</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Entrance to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Huaynapicchu</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requested in advance</a:t>
            </a:r>
            <a:endParaRPr lang="es-PE" sz="105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Imagen 12">
            <a:extLst>
              <a:ext uri="{FF2B5EF4-FFF2-40B4-BE49-F238E27FC236}">
                <a16:creationId xmlns:a16="http://schemas.microsoft.com/office/drawing/2014/main" id="{E7D0469C-A9AA-4873-92FB-3A331DEBF2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Tree>
    <p:extLst>
      <p:ext uri="{BB962C8B-B14F-4D97-AF65-F5344CB8AC3E}">
        <p14:creationId xmlns:p14="http://schemas.microsoft.com/office/powerpoint/2010/main" val="88881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9ED0C-1311-4FD4-B7DC-3305030B8454}"/>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2121DC9A-89E2-44B1-9D0D-2459E7757221}"/>
              </a:ext>
            </a:extLst>
          </p:cNvPr>
          <p:cNvSpPr>
            <a:spLocks noGrp="1"/>
          </p:cNvSpPr>
          <p:nvPr>
            <p:ph idx="1"/>
          </p:nvPr>
        </p:nvSpPr>
        <p:spPr/>
        <p:txBody>
          <a:bodyPr/>
          <a:lstStyle/>
          <a:p>
            <a:endParaRPr lang="es-419"/>
          </a:p>
        </p:txBody>
      </p:sp>
      <p:sp>
        <p:nvSpPr>
          <p:cNvPr id="4" name="4 CuadroTexto">
            <a:extLst>
              <a:ext uri="{FF2B5EF4-FFF2-40B4-BE49-F238E27FC236}">
                <a16:creationId xmlns:a16="http://schemas.microsoft.com/office/drawing/2014/main" id="{B69FBA85-F104-4DEA-8421-2CCDEDC02E37}"/>
              </a:ext>
            </a:extLst>
          </p:cNvPr>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Wiñaywayna</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4">
            <a:extLst>
              <a:ext uri="{FF2B5EF4-FFF2-40B4-BE49-F238E27FC236}">
                <a16:creationId xmlns:a16="http://schemas.microsoft.com/office/drawing/2014/main" id="{D26B3955-E15E-46C9-AA23-45789A5208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pic>
        <p:nvPicPr>
          <p:cNvPr id="8" name="Marcador de contenido 5">
            <a:extLst>
              <a:ext uri="{FF2B5EF4-FFF2-40B4-BE49-F238E27FC236}">
                <a16:creationId xmlns:a16="http://schemas.microsoft.com/office/drawing/2014/main" id="{49A5B59D-9272-4568-9988-B84234B789DB}"/>
              </a:ext>
            </a:extLst>
          </p:cNvPr>
          <p:cNvPicPr>
            <a:picLocks noChangeAspect="1"/>
          </p:cNvPicPr>
          <p:nvPr/>
        </p:nvPicPr>
        <p:blipFill rotWithShape="1">
          <a:blip r:embed="rId3">
            <a:extLst>
              <a:ext uri="{28A0092B-C50C-407E-A947-70E740481C1C}">
                <a14:useLocalDpi xmlns:a14="http://schemas.microsoft.com/office/drawing/2010/main" val="0"/>
              </a:ext>
            </a:extLst>
          </a:blip>
          <a:srcRect l="2938" r="6646"/>
          <a:stretch/>
        </p:blipFill>
        <p:spPr>
          <a:xfrm>
            <a:off x="115235" y="153087"/>
            <a:ext cx="8913530" cy="6272427"/>
          </a:xfrm>
          <a:prstGeom prst="rect">
            <a:avLst/>
          </a:prstGeom>
        </p:spPr>
      </p:pic>
    </p:spTree>
    <p:extLst>
      <p:ext uri="{BB962C8B-B14F-4D97-AF65-F5344CB8AC3E}">
        <p14:creationId xmlns:p14="http://schemas.microsoft.com/office/powerpoint/2010/main" val="1352573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D6AD2-9B94-4F3E-A999-2F3B741DD2A1}"/>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1F487BDA-F6EA-4A74-AF6D-0F4C5169A325}"/>
              </a:ext>
            </a:extLst>
          </p:cNvPr>
          <p:cNvSpPr>
            <a:spLocks noGrp="1"/>
          </p:cNvSpPr>
          <p:nvPr>
            <p:ph idx="1"/>
          </p:nvPr>
        </p:nvSpPr>
        <p:spPr/>
        <p:txBody>
          <a:bodyPr/>
          <a:lstStyle/>
          <a:p>
            <a:endParaRPr lang="es-419"/>
          </a:p>
        </p:txBody>
      </p:sp>
      <p:pic>
        <p:nvPicPr>
          <p:cNvPr id="5" name="Imagen 4">
            <a:extLst>
              <a:ext uri="{FF2B5EF4-FFF2-40B4-BE49-F238E27FC236}">
                <a16:creationId xmlns:a16="http://schemas.microsoft.com/office/drawing/2014/main" id="{D5CC902A-2453-4D3A-B419-F008514C99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6" name="4 CuadroTexto">
            <a:extLst>
              <a:ext uri="{FF2B5EF4-FFF2-40B4-BE49-F238E27FC236}">
                <a16:creationId xmlns:a16="http://schemas.microsoft.com/office/drawing/2014/main" id="{5C0FD618-8C56-43CA-9F0D-4320ADAB7C2A}"/>
              </a:ext>
            </a:extLst>
          </p:cNvPr>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Map</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descr="C:\Javier\PRESENTACIONES 2015\PRESENTACION  2015\MAPS\INCA TRAIL.jpg">
            <a:extLst>
              <a:ext uri="{FF2B5EF4-FFF2-40B4-BE49-F238E27FC236}">
                <a16:creationId xmlns:a16="http://schemas.microsoft.com/office/drawing/2014/main" id="{70954987-5888-422D-8E58-44964EB75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58" t="10687" r="2725" b="10687"/>
          <a:stretch/>
        </p:blipFill>
        <p:spPr bwMode="auto">
          <a:xfrm>
            <a:off x="115234" y="162983"/>
            <a:ext cx="8913531" cy="630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6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7C866-F111-44F4-B50D-0D64ABE9EB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93" t="-31" r="1227" b="31"/>
          <a:stretch/>
        </p:blipFill>
        <p:spPr bwMode="auto">
          <a:xfrm>
            <a:off x="115234" y="155849"/>
            <a:ext cx="8913531" cy="6263017"/>
          </a:xfrm>
          <a:prstGeom prst="rect">
            <a:avLst/>
          </a:prstGeom>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FF56C139-4540-4961-8FA5-509F985AC51D}"/>
              </a:ext>
            </a:extLst>
          </p:cNvPr>
          <p:cNvSpPr txBox="1">
            <a:spLocks/>
          </p:cNvSpPr>
          <p:nvPr/>
        </p:nvSpPr>
        <p:spPr>
          <a:xfrm>
            <a:off x="410457" y="34535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4000" dirty="0">
                <a:solidFill>
                  <a:schemeClr val="bg1"/>
                </a:solidFill>
                <a:latin typeface="Coolvetica Rg" panose="020B0603030602020004" pitchFamily="34" charset="0"/>
              </a:rPr>
              <a:t>Inca Trail</a:t>
            </a:r>
          </a:p>
          <a:p>
            <a:r>
              <a:rPr lang="es-419" sz="2800" dirty="0">
                <a:solidFill>
                  <a:schemeClr val="bg1"/>
                </a:solidFill>
                <a:latin typeface="Coolvetica Rg" panose="020B0603030602020004" pitchFamily="34" charset="0"/>
              </a:rPr>
              <a:t>4 </a:t>
            </a:r>
            <a:r>
              <a:rPr lang="es-419" sz="2800" dirty="0" err="1">
                <a:solidFill>
                  <a:schemeClr val="bg1"/>
                </a:solidFill>
                <a:latin typeface="Coolvetica Rg" panose="020B0603030602020004" pitchFamily="34" charset="0"/>
              </a:rPr>
              <a:t>Days</a:t>
            </a:r>
            <a:r>
              <a:rPr lang="es-419" sz="2800" dirty="0">
                <a:solidFill>
                  <a:schemeClr val="bg1"/>
                </a:solidFill>
                <a:latin typeface="Coolvetica Rg" panose="020B0603030602020004" pitchFamily="34" charset="0"/>
              </a:rPr>
              <a:t>/ 3 </a:t>
            </a:r>
            <a:r>
              <a:rPr lang="es-419" sz="2800" dirty="0" err="1">
                <a:solidFill>
                  <a:schemeClr val="bg1"/>
                </a:solidFill>
                <a:latin typeface="Coolvetica Rg" panose="020B0603030602020004" pitchFamily="34" charset="0"/>
              </a:rPr>
              <a:t>Nights</a:t>
            </a:r>
            <a:endParaRPr lang="es-419" sz="4000" dirty="0">
              <a:solidFill>
                <a:schemeClr val="bg1"/>
              </a:solidFill>
              <a:latin typeface="Coolvetica Rg" panose="020B0603030602020004" pitchFamily="34" charset="0"/>
            </a:endParaRPr>
          </a:p>
        </p:txBody>
      </p:sp>
      <p:sp>
        <p:nvSpPr>
          <p:cNvPr id="10" name="Marcador de contenido 2">
            <a:extLst>
              <a:ext uri="{FF2B5EF4-FFF2-40B4-BE49-F238E27FC236}">
                <a16:creationId xmlns:a16="http://schemas.microsoft.com/office/drawing/2014/main" id="{E0C1B21A-0AC7-4B12-8712-E6E2B97DF579}"/>
              </a:ext>
            </a:extLst>
          </p:cNvPr>
          <p:cNvSpPr>
            <a:spLocks noGrp="1"/>
          </p:cNvSpPr>
          <p:nvPr>
            <p:ph idx="1"/>
          </p:nvPr>
        </p:nvSpPr>
        <p:spPr>
          <a:xfrm>
            <a:off x="410457" y="4612920"/>
            <a:ext cx="5617408" cy="1457266"/>
          </a:xfrm>
        </p:spPr>
        <p:txBody>
          <a:bodyPr>
            <a:normAutofit fontScale="92500" lnSpcReduction="10000"/>
          </a:bodyPr>
          <a:lstStyle/>
          <a:p>
            <a:pPr marL="0" indent="0" algn="just">
              <a:buNone/>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The Inca Trail to Machu Picchu is rated among the best trekking trips in the world because of the exquisite beauty of its natural surroundings. It includes different ecological areas from high deserts to the Andean tropical rain-forest. Following this ancient Inca Trail, we will be walking past mysterious archaeological sites, half covered by the jungle overgrowth that looks like you are discovering them for the first time, and finally arriving to the lost city of the Incas: Machu Picchu. Our journey is conducted by experienced guides that will make your trip pleasant and safe. Our service includes native "Quechua" porters for your luggage and we will provide delicious meals during the trip</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Imagen 13">
            <a:extLst>
              <a:ext uri="{FF2B5EF4-FFF2-40B4-BE49-F238E27FC236}">
                <a16:creationId xmlns:a16="http://schemas.microsoft.com/office/drawing/2014/main" id="{71E404F7-E3AB-4BD5-8804-806B69705F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Tree>
    <p:extLst>
      <p:ext uri="{BB962C8B-B14F-4D97-AF65-F5344CB8AC3E}">
        <p14:creationId xmlns:p14="http://schemas.microsoft.com/office/powerpoint/2010/main" val="3354054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 y="360"/>
            <a:ext cx="9143040" cy="6857280"/>
          </a:xfrm>
          <a:prstGeom prst="rect">
            <a:avLst/>
          </a:prstGeom>
        </p:spPr>
      </p:pic>
      <p:pic>
        <p:nvPicPr>
          <p:cNvPr id="9" name="Imagen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9" y="5943336"/>
            <a:ext cx="9142284" cy="914020"/>
          </a:xfrm>
          <a:prstGeom prst="rect">
            <a:avLst/>
          </a:prstGeom>
        </p:spPr>
      </p:pic>
      <p:sp>
        <p:nvSpPr>
          <p:cNvPr id="2" name="Rectángulo 1"/>
          <p:cNvSpPr/>
          <p:nvPr/>
        </p:nvSpPr>
        <p:spPr>
          <a:xfrm>
            <a:off x="6933952" y="914664"/>
            <a:ext cx="457152" cy="38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8799"/>
          </a:p>
        </p:txBody>
      </p:sp>
    </p:spTree>
    <p:extLst>
      <p:ext uri="{BB962C8B-B14F-4D97-AF65-F5344CB8AC3E}">
        <p14:creationId xmlns:p14="http://schemas.microsoft.com/office/powerpoint/2010/main" val="4096471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7">
            <a:extLst>
              <a:ext uri="{FF2B5EF4-FFF2-40B4-BE49-F238E27FC236}">
                <a16:creationId xmlns:a16="http://schemas.microsoft.com/office/drawing/2014/main" id="{4D817B90-D0D7-4D9E-8217-866FCE3DB9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426"/>
          <a:stretch/>
        </p:blipFill>
        <p:spPr>
          <a:xfrm>
            <a:off x="115234" y="135531"/>
            <a:ext cx="8913531" cy="6319016"/>
          </a:xfrm>
          <a:prstGeom prst="rect">
            <a:avLst/>
          </a:prstGeom>
        </p:spPr>
      </p:pic>
      <p:sp>
        <p:nvSpPr>
          <p:cNvPr id="2" name="Título 1">
            <a:extLst>
              <a:ext uri="{FF2B5EF4-FFF2-40B4-BE49-F238E27FC236}">
                <a16:creationId xmlns:a16="http://schemas.microsoft.com/office/drawing/2014/main" id="{B05EAFB6-CD69-45C6-BEF2-E196EB1F6BC7}"/>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5BE43B19-27F4-4672-8B99-105449A452A5}"/>
              </a:ext>
            </a:extLst>
          </p:cNvPr>
          <p:cNvSpPr>
            <a:spLocks noGrp="1"/>
          </p:cNvSpPr>
          <p:nvPr>
            <p:ph idx="1"/>
          </p:nvPr>
        </p:nvSpPr>
        <p:spPr/>
        <p:txBody>
          <a:bodyPr/>
          <a:lstStyle/>
          <a:p>
            <a:endParaRPr lang="es-419" dirty="0"/>
          </a:p>
        </p:txBody>
      </p:sp>
      <p:pic>
        <p:nvPicPr>
          <p:cNvPr id="5" name="Imagen 4">
            <a:extLst>
              <a:ext uri="{FF2B5EF4-FFF2-40B4-BE49-F238E27FC236}">
                <a16:creationId xmlns:a16="http://schemas.microsoft.com/office/drawing/2014/main" id="{1C1A1D71-3ACB-49DE-94F4-53C5E739DB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8" name="Rectangle 3">
            <a:extLst>
              <a:ext uri="{FF2B5EF4-FFF2-40B4-BE49-F238E27FC236}">
                <a16:creationId xmlns:a16="http://schemas.microsoft.com/office/drawing/2014/main" id="{B370035D-19B8-4F97-BBEC-592CB97E87EE}"/>
              </a:ext>
            </a:extLst>
          </p:cNvPr>
          <p:cNvSpPr>
            <a:spLocks noChangeArrowheads="1"/>
          </p:cNvSpPr>
          <p:nvPr/>
        </p:nvSpPr>
        <p:spPr bwMode="auto">
          <a:xfrm>
            <a:off x="551865" y="419647"/>
            <a:ext cx="6674434" cy="3416320"/>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r>
              <a:rPr lang="es-PE"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Includes</a:t>
            </a:r>
            <a:r>
              <a:rPr lang="es-PE" sz="1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marL="171450" lvl="0" indent="-171450">
              <a:buFont typeface="Wingdings" panose="05000000000000000000" pitchFamily="2" charset="2"/>
              <a:buChar char="Ø"/>
            </a:pP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Private</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transportation</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from</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your</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hotel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to</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KM 82</a:t>
            </a:r>
          </a:p>
          <a:p>
            <a:pPr marL="171450" indent="-171450">
              <a:buFont typeface="Wingdings" panose="05000000000000000000" pitchFamily="2" charset="2"/>
              <a:buChar char="Ø"/>
            </a:pP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Inca Trail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entrance</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fee</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s-E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Private</a:t>
            </a:r>
            <a:r>
              <a:rPr 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traportation</a:t>
            </a:r>
            <a:r>
              <a:rPr 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from</a:t>
            </a:r>
            <a:r>
              <a:rPr 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 Ollantaytambo </a:t>
            </a:r>
            <a:r>
              <a:rPr lang="es-E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train</a:t>
            </a:r>
            <a:r>
              <a:rPr 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station</a:t>
            </a:r>
            <a:r>
              <a:rPr 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to</a:t>
            </a:r>
            <a:r>
              <a:rPr 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your</a:t>
            </a:r>
            <a:r>
              <a:rPr lang="es-ES" sz="1200" dirty="0">
                <a:solidFill>
                  <a:schemeClr val="bg1"/>
                </a:solidFill>
                <a:latin typeface="Verdana" panose="020B0604030504040204" pitchFamily="34" charset="0"/>
                <a:ea typeface="Verdana" panose="020B0604030504040204" pitchFamily="34" charset="0"/>
                <a:cs typeface="Verdana" panose="020B0604030504040204" pitchFamily="34" charset="0"/>
              </a:rPr>
              <a:t> hotel  </a:t>
            </a: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All balanced meals during the trek, from lunch on day 1 to boxed lunch on day 4</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Ø"/>
            </a:pP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Vistadome</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train</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service</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from</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Aguas Calientes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to</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Ollantaytambo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for</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clients</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and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guide</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All common camping gear: 3 men mountain tent for 2 people, inflatable sleeping mattress, kitchen dishes, kitchen tent, dining tent, toilet tent, table and chairs</a:t>
            </a: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Cook &amp; assistant Cook</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Porters for the whole camping equipment including 7 kilograms for passenger’s personal luggage (duffle bag with clothes, sleeping bag and personal items). Porters will place campsite before passenger’s arrival to campground.</a:t>
            </a: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First-aid kit with oxygen bottle</a:t>
            </a: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Sanitation care (disinfected dishes, filtered water,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etc</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English Professional bilingual guide, additional cost for other languages</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Assistant guide for groups over 9 people</a:t>
            </a:r>
          </a:p>
          <a:p>
            <a:pPr marL="171450" indent="-171450">
              <a:buFont typeface="Wingdings" panose="05000000000000000000" pitchFamily="2" charset="2"/>
              <a:buChar char="Ø"/>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Bus ticket from Machu Picchu to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on day 4</a:t>
            </a:r>
          </a:p>
        </p:txBody>
      </p:sp>
    </p:spTree>
    <p:extLst>
      <p:ext uri="{BB962C8B-B14F-4D97-AF65-F5344CB8AC3E}">
        <p14:creationId xmlns:p14="http://schemas.microsoft.com/office/powerpoint/2010/main" val="103509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BD15C-B838-4919-9E06-30939B1BF9DB}"/>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A8E55F83-FDA7-412C-B2A5-307009C3BFE2}"/>
              </a:ext>
            </a:extLst>
          </p:cNvPr>
          <p:cNvSpPr>
            <a:spLocks noGrp="1"/>
          </p:cNvSpPr>
          <p:nvPr>
            <p:ph idx="1"/>
          </p:nvPr>
        </p:nvSpPr>
        <p:spPr/>
        <p:txBody>
          <a:bodyPr/>
          <a:lstStyle/>
          <a:p>
            <a:endParaRPr lang="es-419"/>
          </a:p>
        </p:txBody>
      </p:sp>
      <p:pic>
        <p:nvPicPr>
          <p:cNvPr id="5" name="Imagen 4">
            <a:extLst>
              <a:ext uri="{FF2B5EF4-FFF2-40B4-BE49-F238E27FC236}">
                <a16:creationId xmlns:a16="http://schemas.microsoft.com/office/drawing/2014/main" id="{D09C05B1-AB6A-40A3-A4F4-1EAD669CDE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pic>
        <p:nvPicPr>
          <p:cNvPr id="6" name="Picture 2">
            <a:hlinkClick r:id="rId3" action="ppaction://hlinksldjump"/>
            <a:extLst>
              <a:ext uri="{FF2B5EF4-FFF2-40B4-BE49-F238E27FC236}">
                <a16:creationId xmlns:a16="http://schemas.microsoft.com/office/drawing/2014/main" id="{F4FC8B78-255D-4885-A36E-7982144D6D9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28" r="398"/>
          <a:stretch/>
        </p:blipFill>
        <p:spPr bwMode="auto">
          <a:xfrm>
            <a:off x="115234" y="135531"/>
            <a:ext cx="8913531" cy="6283335"/>
          </a:xfrm>
          <a:prstGeom prst="rect">
            <a:avLst/>
          </a:prstGeom>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8A1B8451-C8FD-4292-8903-3402B5862C51}"/>
              </a:ext>
            </a:extLst>
          </p:cNvPr>
          <p:cNvSpPr>
            <a:spLocks noChangeArrowheads="1"/>
          </p:cNvSpPr>
          <p:nvPr/>
        </p:nvSpPr>
        <p:spPr bwMode="auto">
          <a:xfrm>
            <a:off x="506093" y="5008900"/>
            <a:ext cx="5688631" cy="830997"/>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r>
              <a:rPr lang="es-PE"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Not</a:t>
            </a:r>
            <a:r>
              <a:rPr lang="es-PE" sz="1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Included</a:t>
            </a:r>
            <a:r>
              <a:rPr lang="es-PE" sz="12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Sleeping bag and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walking</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poles</a:t>
            </a:r>
            <a:endPar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Tips</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and extra expenses  </a:t>
            </a:r>
          </a:p>
          <a:p>
            <a:pPr marL="171450" lvl="0" indent="-171450">
              <a:buFont typeface="Wingdings" panose="05000000000000000000" pitchFamily="2" charset="2"/>
              <a:buChar char="Ø"/>
            </a:pPr>
            <a:r>
              <a:rPr lang="es-PE"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Meals</a:t>
            </a:r>
            <a:r>
              <a:rPr lang="es-PE" sz="1200" dirty="0">
                <a:solidFill>
                  <a:schemeClr val="bg1"/>
                </a:solidFill>
                <a:latin typeface="Verdana" panose="020B0604030504040204" pitchFamily="34" charset="0"/>
                <a:ea typeface="Verdana" panose="020B0604030504040204" pitchFamily="34" charset="0"/>
                <a:cs typeface="Verdana" panose="020B0604030504040204" pitchFamily="34" charset="0"/>
              </a:rPr>
              <a:t> in Aguas Calientes</a:t>
            </a:r>
            <a:endParaRPr lang="es-PE"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006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7">
            <a:extLst>
              <a:ext uri="{FF2B5EF4-FFF2-40B4-BE49-F238E27FC236}">
                <a16:creationId xmlns:a16="http://schemas.microsoft.com/office/drawing/2014/main" id="{BFE47008-F7BF-43C0-BDB4-FDE55A4C8303}"/>
              </a:ext>
            </a:extLst>
          </p:cNvPr>
          <p:cNvPicPr>
            <a:picLocks noChangeAspect="1"/>
          </p:cNvPicPr>
          <p:nvPr/>
        </p:nvPicPr>
        <p:blipFill rotWithShape="1">
          <a:blip r:embed="rId2">
            <a:extLst>
              <a:ext uri="{28A0092B-C50C-407E-A947-70E740481C1C}">
                <a14:useLocalDpi xmlns:a14="http://schemas.microsoft.com/office/drawing/2010/main" val="0"/>
              </a:ext>
            </a:extLst>
          </a:blip>
          <a:srcRect r="5407"/>
          <a:stretch/>
        </p:blipFill>
        <p:spPr>
          <a:xfrm>
            <a:off x="115234" y="135531"/>
            <a:ext cx="8913531" cy="6283335"/>
          </a:xfrm>
          <a:prstGeom prst="rect">
            <a:avLst/>
          </a:prstGeom>
        </p:spPr>
      </p:pic>
      <p:sp>
        <p:nvSpPr>
          <p:cNvPr id="4" name="4 CuadroTexto">
            <a:extLst>
              <a:ext uri="{FF2B5EF4-FFF2-40B4-BE49-F238E27FC236}">
                <a16:creationId xmlns:a16="http://schemas.microsoft.com/office/drawing/2014/main" id="{62B23BF5-4B68-45F1-BA46-E1A14EBAA35D}"/>
              </a:ext>
            </a:extLst>
          </p:cNvPr>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Huayllabamba</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4">
            <a:extLst>
              <a:ext uri="{FF2B5EF4-FFF2-40B4-BE49-F238E27FC236}">
                <a16:creationId xmlns:a16="http://schemas.microsoft.com/office/drawing/2014/main" id="{9FD06BA3-3F0E-4A09-9EB4-C79E02A708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6" name="Título 1">
            <a:extLst>
              <a:ext uri="{FF2B5EF4-FFF2-40B4-BE49-F238E27FC236}">
                <a16:creationId xmlns:a16="http://schemas.microsoft.com/office/drawing/2014/main" id="{7563152C-FB6B-4A68-86B8-10BFE4DCE6F5}"/>
              </a:ext>
            </a:extLst>
          </p:cNvPr>
          <p:cNvSpPr txBox="1">
            <a:spLocks/>
          </p:cNvSpPr>
          <p:nvPr/>
        </p:nvSpPr>
        <p:spPr>
          <a:xfrm>
            <a:off x="628650" y="43259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lumMod val="95000"/>
                  </a:schemeClr>
                </a:solidFill>
                <a:latin typeface="Coolvetica Rg" panose="020B0603030602020004" pitchFamily="34" charset="0"/>
              </a:rPr>
              <a:t>Day 1: </a:t>
            </a:r>
            <a:r>
              <a:rPr lang="es-419" dirty="0" err="1">
                <a:solidFill>
                  <a:schemeClr val="bg1">
                    <a:lumMod val="95000"/>
                  </a:schemeClr>
                </a:solidFill>
                <a:latin typeface="Coolvetica Rg" panose="020B0603030602020004" pitchFamily="34" charset="0"/>
              </a:rPr>
              <a:t>Huayllabamba</a:t>
            </a:r>
            <a:endParaRPr lang="es-419" dirty="0">
              <a:solidFill>
                <a:schemeClr val="bg1">
                  <a:lumMod val="95000"/>
                </a:schemeClr>
              </a:solidFill>
              <a:latin typeface="Coolvetica Rg" panose="020B0603030602020004" pitchFamily="34" charset="0"/>
            </a:endParaRPr>
          </a:p>
        </p:txBody>
      </p:sp>
      <p:sp>
        <p:nvSpPr>
          <p:cNvPr id="12" name="Marcador de contenido 11">
            <a:extLst>
              <a:ext uri="{FF2B5EF4-FFF2-40B4-BE49-F238E27FC236}">
                <a16:creationId xmlns:a16="http://schemas.microsoft.com/office/drawing/2014/main" id="{4022DCC2-3570-4BA2-8DFD-243EE54C6F00}"/>
              </a:ext>
            </a:extLst>
          </p:cNvPr>
          <p:cNvSpPr>
            <a:spLocks noGrp="1"/>
          </p:cNvSpPr>
          <p:nvPr>
            <p:ph idx="1"/>
          </p:nvPr>
        </p:nvSpPr>
        <p:spPr/>
        <p:txBody>
          <a:bodyPr/>
          <a:lstStyle/>
          <a:p>
            <a:endParaRPr lang="es-419"/>
          </a:p>
        </p:txBody>
      </p:sp>
    </p:spTree>
    <p:extLst>
      <p:ext uri="{BB962C8B-B14F-4D97-AF65-F5344CB8AC3E}">
        <p14:creationId xmlns:p14="http://schemas.microsoft.com/office/powerpoint/2010/main" val="3278433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055CD2-A291-4C2F-B3CE-D5241BC8C17B}"/>
              </a:ext>
            </a:extLst>
          </p:cNvPr>
          <p:cNvSpPr>
            <a:spLocks noGrp="1"/>
          </p:cNvSpPr>
          <p:nvPr>
            <p:ph type="title"/>
          </p:nvPr>
        </p:nvSpPr>
        <p:spPr/>
        <p:txBody>
          <a:bodyPr/>
          <a:lstStyle/>
          <a:p>
            <a:endParaRPr lang="es-419"/>
          </a:p>
        </p:txBody>
      </p:sp>
      <p:sp>
        <p:nvSpPr>
          <p:cNvPr id="4" name="4 CuadroTexto">
            <a:extLst>
              <a:ext uri="{FF2B5EF4-FFF2-40B4-BE49-F238E27FC236}">
                <a16:creationId xmlns:a16="http://schemas.microsoft.com/office/drawing/2014/main" id="{0B757BFB-1483-4B1D-821A-04E02BE3AC9F}"/>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Warmiwahuañusca</a:t>
            </a:r>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Pass</a:t>
            </a:r>
          </a:p>
        </p:txBody>
      </p:sp>
      <p:pic>
        <p:nvPicPr>
          <p:cNvPr id="5" name="Imagen 4">
            <a:extLst>
              <a:ext uri="{FF2B5EF4-FFF2-40B4-BE49-F238E27FC236}">
                <a16:creationId xmlns:a16="http://schemas.microsoft.com/office/drawing/2014/main" id="{36F90FB9-FA40-4ACB-B066-552B0742BD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8" name="Marcador de contenido 7">
            <a:extLst>
              <a:ext uri="{FF2B5EF4-FFF2-40B4-BE49-F238E27FC236}">
                <a16:creationId xmlns:a16="http://schemas.microsoft.com/office/drawing/2014/main" id="{B7EC3A27-D0F2-4AA4-8C4E-BF5D50C5A6C1}"/>
              </a:ext>
            </a:extLst>
          </p:cNvPr>
          <p:cNvSpPr>
            <a:spLocks noGrp="1"/>
          </p:cNvSpPr>
          <p:nvPr>
            <p:ph idx="1"/>
          </p:nvPr>
        </p:nvSpPr>
        <p:spPr/>
        <p:txBody>
          <a:bodyPr/>
          <a:lstStyle/>
          <a:p>
            <a:endParaRPr lang="es-419"/>
          </a:p>
        </p:txBody>
      </p:sp>
      <p:pic>
        <p:nvPicPr>
          <p:cNvPr id="9" name="Marcador de contenido 6">
            <a:extLst>
              <a:ext uri="{FF2B5EF4-FFF2-40B4-BE49-F238E27FC236}">
                <a16:creationId xmlns:a16="http://schemas.microsoft.com/office/drawing/2014/main" id="{0905C66E-879F-4198-88DD-186673AC9B19}"/>
              </a:ext>
            </a:extLst>
          </p:cNvPr>
          <p:cNvPicPr>
            <a:picLocks noChangeAspect="1"/>
          </p:cNvPicPr>
          <p:nvPr/>
        </p:nvPicPr>
        <p:blipFill rotWithShape="1">
          <a:blip r:embed="rId3">
            <a:extLst>
              <a:ext uri="{28A0092B-C50C-407E-A947-70E740481C1C}">
                <a14:useLocalDpi xmlns:a14="http://schemas.microsoft.com/office/drawing/2010/main" val="0"/>
              </a:ext>
            </a:extLst>
          </a:blip>
          <a:srcRect r="5242"/>
          <a:stretch/>
        </p:blipFill>
        <p:spPr>
          <a:xfrm>
            <a:off x="115235" y="135531"/>
            <a:ext cx="8913530" cy="6271027"/>
          </a:xfrm>
          <a:prstGeom prst="rect">
            <a:avLst/>
          </a:prstGeom>
        </p:spPr>
      </p:pic>
      <p:sp>
        <p:nvSpPr>
          <p:cNvPr id="10" name="Título 1">
            <a:extLst>
              <a:ext uri="{FF2B5EF4-FFF2-40B4-BE49-F238E27FC236}">
                <a16:creationId xmlns:a16="http://schemas.microsoft.com/office/drawing/2014/main" id="{9152A9E7-75BA-4D71-9432-447D53EF128A}"/>
              </a:ext>
            </a:extLst>
          </p:cNvPr>
          <p:cNvSpPr txBox="1">
            <a:spLocks/>
          </p:cNvSpPr>
          <p:nvPr/>
        </p:nvSpPr>
        <p:spPr>
          <a:xfrm>
            <a:off x="628650" y="40051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solidFill>
                <a:latin typeface="Coolvetica Rg" panose="020B0603030602020004" pitchFamily="34" charset="0"/>
              </a:rPr>
              <a:t>Day 2: </a:t>
            </a:r>
            <a:r>
              <a:rPr lang="es-419" dirty="0" err="1">
                <a:solidFill>
                  <a:schemeClr val="bg1"/>
                </a:solidFill>
                <a:latin typeface="Coolvetica Rg" panose="020B0603030602020004" pitchFamily="34" charset="0"/>
              </a:rPr>
              <a:t>Warmiwahuañusca</a:t>
            </a:r>
            <a:r>
              <a:rPr lang="es-419" dirty="0">
                <a:solidFill>
                  <a:schemeClr val="bg1"/>
                </a:solidFill>
                <a:latin typeface="Coolvetica Rg" panose="020B0603030602020004" pitchFamily="34" charset="0"/>
              </a:rPr>
              <a:t> Pass</a:t>
            </a:r>
          </a:p>
        </p:txBody>
      </p:sp>
    </p:spTree>
    <p:extLst>
      <p:ext uri="{BB962C8B-B14F-4D97-AF65-F5344CB8AC3E}">
        <p14:creationId xmlns:p14="http://schemas.microsoft.com/office/powerpoint/2010/main" val="296510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53A25E8-06BC-4FAF-940F-33701D71DB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35" y="135531"/>
            <a:ext cx="8913530" cy="6271028"/>
          </a:xfrm>
          <a:prstGeom prst="rect">
            <a:avLst/>
          </a:prstGeom>
        </p:spPr>
      </p:pic>
      <p:pic>
        <p:nvPicPr>
          <p:cNvPr id="5" name="Imagen 4">
            <a:extLst>
              <a:ext uri="{FF2B5EF4-FFF2-40B4-BE49-F238E27FC236}">
                <a16:creationId xmlns:a16="http://schemas.microsoft.com/office/drawing/2014/main" id="{36F90FB9-FA40-4ACB-B066-552B0742BD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8" name="Marcador de contenido 7">
            <a:extLst>
              <a:ext uri="{FF2B5EF4-FFF2-40B4-BE49-F238E27FC236}">
                <a16:creationId xmlns:a16="http://schemas.microsoft.com/office/drawing/2014/main" id="{B7EC3A27-D0F2-4AA4-8C4E-BF5D50C5A6C1}"/>
              </a:ext>
            </a:extLst>
          </p:cNvPr>
          <p:cNvSpPr>
            <a:spLocks noGrp="1"/>
          </p:cNvSpPr>
          <p:nvPr>
            <p:ph idx="1"/>
          </p:nvPr>
        </p:nvSpPr>
        <p:spPr/>
        <p:txBody>
          <a:bodyPr/>
          <a:lstStyle/>
          <a:p>
            <a:endParaRPr lang="es-419" dirty="0"/>
          </a:p>
        </p:txBody>
      </p:sp>
      <p:sp>
        <p:nvSpPr>
          <p:cNvPr id="10" name="Título 1">
            <a:extLst>
              <a:ext uri="{FF2B5EF4-FFF2-40B4-BE49-F238E27FC236}">
                <a16:creationId xmlns:a16="http://schemas.microsoft.com/office/drawing/2014/main" id="{9152A9E7-75BA-4D71-9432-447D53EF128A}"/>
              </a:ext>
            </a:extLst>
          </p:cNvPr>
          <p:cNvSpPr txBox="1">
            <a:spLocks/>
          </p:cNvSpPr>
          <p:nvPr/>
        </p:nvSpPr>
        <p:spPr>
          <a:xfrm>
            <a:off x="628650" y="40051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lumMod val="50000"/>
                  </a:schemeClr>
                </a:solidFill>
                <a:latin typeface="Coolvetica Rg" panose="020B0603030602020004" pitchFamily="34" charset="0"/>
              </a:rPr>
              <a:t>Day 3: </a:t>
            </a:r>
            <a:r>
              <a:rPr lang="es-419" dirty="0" err="1">
                <a:solidFill>
                  <a:schemeClr val="bg1">
                    <a:lumMod val="50000"/>
                  </a:schemeClr>
                </a:solidFill>
                <a:latin typeface="Coolvetica Rg" panose="020B0603030602020004" pitchFamily="34" charset="0"/>
              </a:rPr>
              <a:t>Pacaymayo</a:t>
            </a:r>
            <a:endParaRPr lang="es-419" dirty="0">
              <a:solidFill>
                <a:schemeClr val="bg1">
                  <a:lumMod val="50000"/>
                </a:schemeClr>
              </a:solidFill>
              <a:latin typeface="Coolvetica Rg" panose="020B0603030602020004" pitchFamily="34" charset="0"/>
            </a:endParaRPr>
          </a:p>
        </p:txBody>
      </p:sp>
    </p:spTree>
    <p:extLst>
      <p:ext uri="{BB962C8B-B14F-4D97-AF65-F5344CB8AC3E}">
        <p14:creationId xmlns:p14="http://schemas.microsoft.com/office/powerpoint/2010/main" val="1599453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7B198613-EA83-4A51-B8CE-301FFCFE90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395"/>
          <a:stretch/>
        </p:blipFill>
        <p:spPr>
          <a:xfrm>
            <a:off x="115235" y="135531"/>
            <a:ext cx="8913530" cy="6271027"/>
          </a:xfrm>
        </p:spPr>
      </p:pic>
      <p:sp>
        <p:nvSpPr>
          <p:cNvPr id="4" name="4 CuadroTexto">
            <a:extLst>
              <a:ext uri="{FF2B5EF4-FFF2-40B4-BE49-F238E27FC236}">
                <a16:creationId xmlns:a16="http://schemas.microsoft.com/office/drawing/2014/main" id="{0B757BFB-1483-4B1D-821A-04E02BE3AC9F}"/>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Phuyupatamarca</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4">
            <a:extLst>
              <a:ext uri="{FF2B5EF4-FFF2-40B4-BE49-F238E27FC236}">
                <a16:creationId xmlns:a16="http://schemas.microsoft.com/office/drawing/2014/main" id="{36F90FB9-FA40-4ACB-B066-552B0742BD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10" name="Título 1">
            <a:extLst>
              <a:ext uri="{FF2B5EF4-FFF2-40B4-BE49-F238E27FC236}">
                <a16:creationId xmlns:a16="http://schemas.microsoft.com/office/drawing/2014/main" id="{9152A9E7-75BA-4D71-9432-447D53EF128A}"/>
              </a:ext>
            </a:extLst>
          </p:cNvPr>
          <p:cNvSpPr txBox="1">
            <a:spLocks/>
          </p:cNvSpPr>
          <p:nvPr/>
        </p:nvSpPr>
        <p:spPr>
          <a:xfrm>
            <a:off x="628650" y="37003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lumMod val="50000"/>
                  </a:schemeClr>
                </a:solidFill>
                <a:latin typeface="Coolvetica Rg" panose="020B0603030602020004" pitchFamily="34" charset="0"/>
              </a:rPr>
              <a:t>Day 4: </a:t>
            </a:r>
            <a:r>
              <a:rPr lang="es-419" dirty="0" err="1">
                <a:solidFill>
                  <a:schemeClr val="bg1">
                    <a:lumMod val="50000"/>
                  </a:schemeClr>
                </a:solidFill>
                <a:latin typeface="Coolvetica Rg" panose="020B0603030602020004" pitchFamily="34" charset="0"/>
              </a:rPr>
              <a:t>Phuyupatamarca</a:t>
            </a:r>
            <a:endParaRPr lang="es-419" dirty="0">
              <a:solidFill>
                <a:schemeClr val="bg1">
                  <a:lumMod val="50000"/>
                </a:schemeClr>
              </a:solidFill>
              <a:latin typeface="Coolvetica Rg" panose="020B0603030602020004" pitchFamily="34" charset="0"/>
            </a:endParaRPr>
          </a:p>
        </p:txBody>
      </p:sp>
    </p:spTree>
    <p:extLst>
      <p:ext uri="{BB962C8B-B14F-4D97-AF65-F5344CB8AC3E}">
        <p14:creationId xmlns:p14="http://schemas.microsoft.com/office/powerpoint/2010/main" val="2813309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5DE07-8E20-4203-9665-94B10310C1E4}"/>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D8ACDC94-29FC-4951-BEFE-42F1935D58EA}"/>
              </a:ext>
            </a:extLst>
          </p:cNvPr>
          <p:cNvSpPr>
            <a:spLocks noGrp="1"/>
          </p:cNvSpPr>
          <p:nvPr>
            <p:ph idx="1"/>
          </p:nvPr>
        </p:nvSpPr>
        <p:spPr/>
        <p:txBody>
          <a:bodyPr/>
          <a:lstStyle/>
          <a:p>
            <a:endParaRPr lang="es-419"/>
          </a:p>
        </p:txBody>
      </p:sp>
      <p:pic>
        <p:nvPicPr>
          <p:cNvPr id="4" name="Picture 2" descr="C:\Javier\PRESENTACIONES 2015\PRESENTACION  2015\MAPS\INCA TRAIL.jpg">
            <a:extLst>
              <a:ext uri="{FF2B5EF4-FFF2-40B4-BE49-F238E27FC236}">
                <a16:creationId xmlns:a16="http://schemas.microsoft.com/office/drawing/2014/main" id="{F349A3B0-9A60-4F70-A356-DE5EDE3A3B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3" t="7181"/>
          <a:stretch/>
        </p:blipFill>
        <p:spPr bwMode="auto">
          <a:xfrm>
            <a:off x="96484" y="89046"/>
            <a:ext cx="8979650" cy="6390031"/>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a:extLst>
              <a:ext uri="{FF2B5EF4-FFF2-40B4-BE49-F238E27FC236}">
                <a16:creationId xmlns:a16="http://schemas.microsoft.com/office/drawing/2014/main" id="{6F76C01D-1F4E-4C78-8957-5E4677F21814}"/>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Map</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99620252-79DB-43C8-B89F-4514F11123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Tree>
    <p:extLst>
      <p:ext uri="{BB962C8B-B14F-4D97-AF65-F5344CB8AC3E}">
        <p14:creationId xmlns:p14="http://schemas.microsoft.com/office/powerpoint/2010/main" val="293181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7E81F084-6B9F-45A3-862F-01EAD701F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45"/>
          <a:stretch/>
        </p:blipFill>
        <p:spPr bwMode="auto">
          <a:xfrm>
            <a:off x="115234" y="135532"/>
            <a:ext cx="8913532" cy="6264644"/>
          </a:xfrm>
          <a:prstGeom prst="rect">
            <a:avLst/>
          </a:prstGeom>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7" name="Título 1">
            <a:extLst>
              <a:ext uri="{FF2B5EF4-FFF2-40B4-BE49-F238E27FC236}">
                <a16:creationId xmlns:a16="http://schemas.microsoft.com/office/drawing/2014/main" id="{9B2A76D6-AC87-42D5-A61F-941A37BC2CAB}"/>
              </a:ext>
            </a:extLst>
          </p:cNvPr>
          <p:cNvSpPr txBox="1">
            <a:spLocks/>
          </p:cNvSpPr>
          <p:nvPr/>
        </p:nvSpPr>
        <p:spPr>
          <a:xfrm>
            <a:off x="377627" y="4052068"/>
            <a:ext cx="4263154" cy="86067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dirty="0" err="1">
                <a:solidFill>
                  <a:schemeClr val="bg1"/>
                </a:solidFill>
                <a:latin typeface="Coolvetica Rg" panose="020B0603030602020004" pitchFamily="34" charset="0"/>
              </a:rPr>
              <a:t>Salkantay</a:t>
            </a:r>
            <a:r>
              <a:rPr lang="es-PE" dirty="0">
                <a:solidFill>
                  <a:schemeClr val="bg1"/>
                </a:solidFill>
                <a:latin typeface="Coolvetica Rg" panose="020B0603030602020004" pitchFamily="34" charset="0"/>
              </a:rPr>
              <a:t> </a:t>
            </a:r>
            <a:r>
              <a:rPr lang="es-PE" dirty="0" err="1">
                <a:solidFill>
                  <a:schemeClr val="bg1"/>
                </a:solidFill>
                <a:latin typeface="Coolvetica Rg" panose="020B0603030602020004" pitchFamily="34" charset="0"/>
              </a:rPr>
              <a:t>Trek</a:t>
            </a:r>
            <a:r>
              <a:rPr lang="es-PE" dirty="0">
                <a:solidFill>
                  <a:schemeClr val="bg1"/>
                </a:solidFill>
                <a:latin typeface="Coolvetica Rg" panose="020B0603030602020004" pitchFamily="34" charset="0"/>
              </a:rPr>
              <a:t> 5 </a:t>
            </a:r>
            <a:r>
              <a:rPr lang="es-PE" dirty="0" err="1">
                <a:solidFill>
                  <a:schemeClr val="bg1"/>
                </a:solidFill>
                <a:latin typeface="Coolvetica Rg" panose="020B0603030602020004" pitchFamily="34" charset="0"/>
              </a:rPr>
              <a:t>Days</a:t>
            </a:r>
            <a:endParaRPr lang="es-PE" dirty="0">
              <a:solidFill>
                <a:schemeClr val="bg1"/>
              </a:solidFill>
              <a:latin typeface="Coolvetica Rg" panose="020B0603030602020004" pitchFamily="34" charset="0"/>
            </a:endParaRPr>
          </a:p>
          <a:p>
            <a:r>
              <a:rPr lang="es-PE" sz="3100" dirty="0">
                <a:solidFill>
                  <a:schemeClr val="bg1"/>
                </a:solidFill>
                <a:latin typeface="Coolvetica Rg" panose="020B0603030602020004" pitchFamily="34" charset="0"/>
              </a:rPr>
              <a:t>5 </a:t>
            </a:r>
            <a:r>
              <a:rPr lang="es-PE" sz="3100" dirty="0" err="1">
                <a:solidFill>
                  <a:schemeClr val="bg1"/>
                </a:solidFill>
                <a:latin typeface="Coolvetica Rg" panose="020B0603030602020004" pitchFamily="34" charset="0"/>
              </a:rPr>
              <a:t>Days</a:t>
            </a:r>
            <a:r>
              <a:rPr lang="es-PE" sz="3100" dirty="0">
                <a:solidFill>
                  <a:schemeClr val="bg1"/>
                </a:solidFill>
                <a:latin typeface="Coolvetica Rg" panose="020B0603030602020004" pitchFamily="34" charset="0"/>
              </a:rPr>
              <a:t>/ 4 </a:t>
            </a:r>
            <a:r>
              <a:rPr lang="es-PE" sz="3100" dirty="0" err="1">
                <a:solidFill>
                  <a:schemeClr val="bg1"/>
                </a:solidFill>
                <a:latin typeface="Coolvetica Rg" panose="020B0603030602020004" pitchFamily="34" charset="0"/>
              </a:rPr>
              <a:t>Nights</a:t>
            </a:r>
            <a:endParaRPr lang="es-PE" sz="3100" dirty="0">
              <a:solidFill>
                <a:schemeClr val="bg1"/>
              </a:solidFill>
              <a:latin typeface="Coolvetica Rg" panose="020B0603030602020004" pitchFamily="34" charset="0"/>
            </a:endParaRPr>
          </a:p>
        </p:txBody>
      </p:sp>
      <p:sp>
        <p:nvSpPr>
          <p:cNvPr id="8" name="Marcador de contenido 2">
            <a:extLst>
              <a:ext uri="{FF2B5EF4-FFF2-40B4-BE49-F238E27FC236}">
                <a16:creationId xmlns:a16="http://schemas.microsoft.com/office/drawing/2014/main" id="{F38F9DFF-46F7-4323-A889-DD6F3C394EF8}"/>
              </a:ext>
            </a:extLst>
          </p:cNvPr>
          <p:cNvSpPr txBox="1">
            <a:spLocks/>
          </p:cNvSpPr>
          <p:nvPr/>
        </p:nvSpPr>
        <p:spPr>
          <a:xfrm>
            <a:off x="377627" y="4831711"/>
            <a:ext cx="5861247" cy="1491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Located less than fifty miles northwest of Cusco city by the Cordillera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Vilcabamba</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and rising to 6271 meters above sea level (20574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ft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Salkantay</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Mountain is an outstanding glacier-capped summit worshipped for thousands of years by ancient Peruvians. The name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Salkantay</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is a Quechua means "Wild or Savage Mountain". This trek offer a variety of ecological floors from high Andean platoons to cloud forest that we call “the eyebrow of the jungle”</a:t>
            </a:r>
          </a:p>
          <a:p>
            <a:pPr algn="just"/>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5659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F0F078-6A39-4B3D-8840-9EF93641EC90}"/>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57C51AC6-0B9D-4FD0-8D42-3FCE376BA1F2}"/>
              </a:ext>
            </a:extLst>
          </p:cNvPr>
          <p:cNvSpPr>
            <a:spLocks noGrp="1"/>
          </p:cNvSpPr>
          <p:nvPr>
            <p:ph idx="1"/>
          </p:nvPr>
        </p:nvSpPr>
        <p:spPr/>
        <p:txBody>
          <a:bodyPr/>
          <a:lstStyle/>
          <a:p>
            <a:endParaRPr lang="es-419"/>
          </a:p>
        </p:txBody>
      </p:sp>
      <p:pic>
        <p:nvPicPr>
          <p:cNvPr id="5" name="Picture 5">
            <a:extLst>
              <a:ext uri="{FF2B5EF4-FFF2-40B4-BE49-F238E27FC236}">
                <a16:creationId xmlns:a16="http://schemas.microsoft.com/office/drawing/2014/main" id="{88CB4BBC-489E-4684-A69D-493A1A7C4D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6" r="2536"/>
          <a:stretch/>
        </p:blipFill>
        <p:spPr bwMode="auto">
          <a:xfrm>
            <a:off x="115234" y="135532"/>
            <a:ext cx="8913532" cy="6264644"/>
          </a:xfrm>
          <a:prstGeom prst="rect">
            <a:avLst/>
          </a:prstGeom>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C28A435-C379-4811-83A0-220898C480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8" name="Rectangle 3">
            <a:extLst>
              <a:ext uri="{FF2B5EF4-FFF2-40B4-BE49-F238E27FC236}">
                <a16:creationId xmlns:a16="http://schemas.microsoft.com/office/drawing/2014/main" id="{8BE270A8-E8F1-4BB1-B6A6-EF9BC2916087}"/>
              </a:ext>
            </a:extLst>
          </p:cNvPr>
          <p:cNvSpPr>
            <a:spLocks noChangeArrowheads="1"/>
          </p:cNvSpPr>
          <p:nvPr/>
        </p:nvSpPr>
        <p:spPr bwMode="auto">
          <a:xfrm>
            <a:off x="383578" y="2403991"/>
            <a:ext cx="5592320" cy="4201150"/>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lvl="0"/>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Includes:</a:t>
            </a: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Orientation briefing in Cusco/Sacred Valley (previous to departure date)</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English Professional bilingual guide, additional cost for other languages</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Transfer Hotel  -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Mollepata</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&amp;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Ollanta</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train station - Hotel</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All balance meals during the trekking (5 days/4 nights), including snacks (from lunch on day 1 to lunch on day 4)</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All common camping gear: 3 men mountain tent for 2 people, inflatable mattress, kitchen dishes, kitchen tent, dinner tent, toilet tent, table, chairs</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Cook, kitchen crew and commissary gear with all meals included as described</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Horse and mules for the whole equipment and luggage (7 kilograms per client, including the sleeping bag weight)</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First-aid kit with oxygen</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Short wave radios (for staff )</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Machu Picchu entrance fee (5</a:t>
            </a:r>
            <a:r>
              <a:rPr lang="en-US" sz="11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day)</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Bus up and down to Machu Picchu (5th day).</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Sanitation care (disinfected dishes, filtered water,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etc</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Environment care (all the garbage is going back to Cusco, portable toilet treatment).</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Train Expedition from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Hidroelectrica</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to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4</a:t>
            </a:r>
            <a:r>
              <a:rPr lang="en-US" sz="11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day</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Train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Vistadome</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from Machu Picchu to Cusco.  </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b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s-PE"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20336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0A3C6D-85C6-4989-A24B-992C1B4B6642}"/>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0EB51359-1AB9-4F35-B9E9-B94D5DBB56EC}"/>
              </a:ext>
            </a:extLst>
          </p:cNvPr>
          <p:cNvSpPr>
            <a:spLocks noGrp="1"/>
          </p:cNvSpPr>
          <p:nvPr>
            <p:ph idx="1"/>
          </p:nvPr>
        </p:nvSpPr>
        <p:spPr/>
        <p:txBody>
          <a:bodyPr/>
          <a:lstStyle/>
          <a:p>
            <a:endParaRPr lang="es-419"/>
          </a:p>
        </p:txBody>
      </p:sp>
      <p:pic>
        <p:nvPicPr>
          <p:cNvPr id="5" name="Picture 2">
            <a:hlinkClick r:id="rId2" action="ppaction://hlinksldjump"/>
            <a:extLst>
              <a:ext uri="{FF2B5EF4-FFF2-40B4-BE49-F238E27FC236}">
                <a16:creationId xmlns:a16="http://schemas.microsoft.com/office/drawing/2014/main" id="{E203C2CA-9AAC-41B2-8BAA-16A08032D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69" r="1224"/>
          <a:stretch/>
        </p:blipFill>
        <p:spPr bwMode="auto">
          <a:xfrm>
            <a:off x="115233" y="135532"/>
            <a:ext cx="8913533" cy="6264644"/>
          </a:xfrm>
          <a:prstGeom prst="rect">
            <a:avLst/>
          </a:prstGeom>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78891C6-25D1-48F5-ABCD-43E046D05AAA}"/>
              </a:ext>
            </a:extLst>
          </p:cNvPr>
          <p:cNvSpPr/>
          <p:nvPr/>
        </p:nvSpPr>
        <p:spPr>
          <a:xfrm>
            <a:off x="521244" y="4963672"/>
            <a:ext cx="4572000" cy="1277273"/>
          </a:xfrm>
          <a:prstGeom prst="rect">
            <a:avLst/>
          </a:prstGeom>
        </p:spPr>
        <p:txBody>
          <a:bodyPr>
            <a:spAutoFit/>
          </a:bodyPr>
          <a:lstStyle/>
          <a:p>
            <a:r>
              <a:rPr lang="es-419" sz="1100" b="1" dirty="0" err="1">
                <a:solidFill>
                  <a:schemeClr val="bg1"/>
                </a:solidFill>
                <a:latin typeface="Verdana" panose="020B0604030504040204" pitchFamily="34" charset="0"/>
                <a:ea typeface="Verdana" panose="020B0604030504040204" pitchFamily="34" charset="0"/>
                <a:cs typeface="Verdana" panose="020B0604030504040204" pitchFamily="34" charset="0"/>
              </a:rPr>
              <a:t>Not</a:t>
            </a:r>
            <a:r>
              <a:rPr lang="es-419" sz="11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419" sz="1100" b="1" dirty="0" err="1">
                <a:solidFill>
                  <a:schemeClr val="bg1"/>
                </a:solidFill>
                <a:latin typeface="Verdana" panose="020B0604030504040204" pitchFamily="34" charset="0"/>
                <a:ea typeface="Verdana" panose="020B0604030504040204" pitchFamily="34" charset="0"/>
                <a:cs typeface="Verdana" panose="020B0604030504040204" pitchFamily="34" charset="0"/>
              </a:rPr>
              <a:t>Included</a:t>
            </a: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PE"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Entrance fee to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Huaynapicchu</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Mountain (required in advance)</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Sleeping bag</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Meals in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Aguas</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Calientes</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Extra services not mentioned in the program</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Wingdings" panose="05000000000000000000" pitchFamily="2" charset="2"/>
              <a:buChar char="Ø"/>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Tips and extras</a:t>
            </a:r>
            <a:endParaRPr lang="es-P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6">
            <a:extLst>
              <a:ext uri="{FF2B5EF4-FFF2-40B4-BE49-F238E27FC236}">
                <a16:creationId xmlns:a16="http://schemas.microsoft.com/office/drawing/2014/main" id="{B753844A-2F55-42DD-ABDD-0657CB7C10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Tree>
    <p:extLst>
      <p:ext uri="{BB962C8B-B14F-4D97-AF65-F5344CB8AC3E}">
        <p14:creationId xmlns:p14="http://schemas.microsoft.com/office/powerpoint/2010/main" val="402290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419" dirty="0"/>
          </a:p>
        </p:txBody>
      </p:sp>
      <p:sp>
        <p:nvSpPr>
          <p:cNvPr id="3" name="Marcador de contenido 2"/>
          <p:cNvSpPr>
            <a:spLocks noGrp="1"/>
          </p:cNvSpPr>
          <p:nvPr>
            <p:ph idx="1"/>
          </p:nvPr>
        </p:nvSpPr>
        <p:spPr/>
        <p:txBody>
          <a:bodyPr/>
          <a:lstStyle/>
          <a:p>
            <a:endParaRPr lang="es-419"/>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r="5512"/>
          <a:stretch/>
        </p:blipFill>
        <p:spPr>
          <a:xfrm>
            <a:off x="0" y="6137"/>
            <a:ext cx="9144000" cy="6867840"/>
          </a:xfrm>
          <a:prstGeom prst="rect">
            <a:avLst/>
          </a:prstGeom>
        </p:spPr>
      </p:pic>
      <p:sp>
        <p:nvSpPr>
          <p:cNvPr id="5" name="Rectángulo 4"/>
          <p:cNvSpPr/>
          <p:nvPr/>
        </p:nvSpPr>
        <p:spPr>
          <a:xfrm>
            <a:off x="145143" y="151278"/>
            <a:ext cx="8808357" cy="652892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CuadroTexto 5"/>
          <p:cNvSpPr txBox="1"/>
          <p:nvPr/>
        </p:nvSpPr>
        <p:spPr>
          <a:xfrm>
            <a:off x="1607459" y="2801336"/>
            <a:ext cx="6838042" cy="923330"/>
          </a:xfrm>
          <a:prstGeom prst="rect">
            <a:avLst/>
          </a:prstGeom>
          <a:noFill/>
        </p:spPr>
        <p:txBody>
          <a:bodyPr wrap="square" rtlCol="0">
            <a:spAutoFit/>
          </a:bodyPr>
          <a:lstStyle/>
          <a:p>
            <a:r>
              <a:rPr lang="es-419" sz="5400" dirty="0">
                <a:solidFill>
                  <a:schemeClr val="bg1"/>
                </a:solidFill>
                <a:latin typeface="Coolvetica Rg" panose="020B0603030602020004" pitchFamily="34" charset="0"/>
              </a:rPr>
              <a:t>Inca Trail &amp; </a:t>
            </a:r>
            <a:r>
              <a:rPr lang="es-419" sz="5400" dirty="0" err="1">
                <a:solidFill>
                  <a:schemeClr val="bg1"/>
                </a:solidFill>
                <a:latin typeface="Coolvetica Rg" panose="020B0603030602020004" pitchFamily="34" charset="0"/>
              </a:rPr>
              <a:t>Salkantay</a:t>
            </a:r>
            <a:endParaRPr lang="es-419" sz="5400" dirty="0">
              <a:solidFill>
                <a:schemeClr val="bg1"/>
              </a:solidFill>
              <a:latin typeface="Coolvetica Rg" panose="020B0603030602020004" pitchFamily="34" charset="0"/>
            </a:endParaRPr>
          </a:p>
        </p:txBody>
      </p:sp>
    </p:spTree>
    <p:extLst>
      <p:ext uri="{BB962C8B-B14F-4D97-AF65-F5344CB8AC3E}">
        <p14:creationId xmlns:p14="http://schemas.microsoft.com/office/powerpoint/2010/main" val="1731040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3799D412-6F91-4E8F-BF54-44819FCD12F9}"/>
              </a:ext>
            </a:extLst>
          </p:cNvPr>
          <p:cNvPicPr>
            <a:picLocks noChangeAspect="1"/>
          </p:cNvPicPr>
          <p:nvPr/>
        </p:nvPicPr>
        <p:blipFill rotWithShape="1">
          <a:blip r:embed="rId2">
            <a:extLst>
              <a:ext uri="{28A0092B-C50C-407E-A947-70E740481C1C}">
                <a14:useLocalDpi xmlns:a14="http://schemas.microsoft.com/office/drawing/2010/main" val="0"/>
              </a:ext>
            </a:extLst>
          </a:blip>
          <a:srcRect t="6195"/>
          <a:stretch/>
        </p:blipFill>
        <p:spPr>
          <a:xfrm>
            <a:off x="115235" y="135530"/>
            <a:ext cx="8913530" cy="6271027"/>
          </a:xfrm>
          <a:prstGeom prst="rect">
            <a:avLst/>
          </a:prstGeom>
        </p:spPr>
      </p:pic>
      <p:sp>
        <p:nvSpPr>
          <p:cNvPr id="3" name="Marcador de contenido 2">
            <a:extLst>
              <a:ext uri="{FF2B5EF4-FFF2-40B4-BE49-F238E27FC236}">
                <a16:creationId xmlns:a16="http://schemas.microsoft.com/office/drawing/2014/main" id="{F1F29A9E-45D4-4F29-8BB7-1D7BE4CE3DE6}"/>
              </a:ext>
            </a:extLst>
          </p:cNvPr>
          <p:cNvSpPr>
            <a:spLocks noGrp="1"/>
          </p:cNvSpPr>
          <p:nvPr>
            <p:ph idx="1"/>
          </p:nvPr>
        </p:nvSpPr>
        <p:spPr/>
        <p:txBody>
          <a:bodyPr/>
          <a:lstStyle/>
          <a:p>
            <a:endParaRPr lang="es-419"/>
          </a:p>
        </p:txBody>
      </p:sp>
      <p:pic>
        <p:nvPicPr>
          <p:cNvPr id="4" name="Imagen 3">
            <a:extLst>
              <a:ext uri="{FF2B5EF4-FFF2-40B4-BE49-F238E27FC236}">
                <a16:creationId xmlns:a16="http://schemas.microsoft.com/office/drawing/2014/main" id="{94441BF6-27D3-40F4-8882-FDF780FF55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5" name="4 CuadroTexto">
            <a:extLst>
              <a:ext uri="{FF2B5EF4-FFF2-40B4-BE49-F238E27FC236}">
                <a16:creationId xmlns:a16="http://schemas.microsoft.com/office/drawing/2014/main" id="{C21E9DD1-8DAF-431E-9250-27571D4DAADC}"/>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Soraypampa</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ítulo 1">
            <a:extLst>
              <a:ext uri="{FF2B5EF4-FFF2-40B4-BE49-F238E27FC236}">
                <a16:creationId xmlns:a16="http://schemas.microsoft.com/office/drawing/2014/main" id="{74DEEBC4-738B-4FE2-ADA2-BEAFB58BCB69}"/>
              </a:ext>
            </a:extLst>
          </p:cNvPr>
          <p:cNvSpPr txBox="1">
            <a:spLocks/>
          </p:cNvSpPr>
          <p:nvPr/>
        </p:nvSpPr>
        <p:spPr>
          <a:xfrm>
            <a:off x="628650" y="40051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solidFill>
                <a:latin typeface="Coolvetica Rg" panose="020B0603030602020004" pitchFamily="34" charset="0"/>
              </a:rPr>
              <a:t>Day 1: </a:t>
            </a:r>
            <a:r>
              <a:rPr lang="es-419" dirty="0" err="1">
                <a:solidFill>
                  <a:schemeClr val="bg1"/>
                </a:solidFill>
                <a:latin typeface="Coolvetica Rg" panose="020B0603030602020004" pitchFamily="34" charset="0"/>
              </a:rPr>
              <a:t>Soraypampa</a:t>
            </a:r>
            <a:endParaRPr lang="es-419" dirty="0">
              <a:solidFill>
                <a:schemeClr val="bg1"/>
              </a:solidFill>
              <a:latin typeface="Coolvetica Rg" panose="020B0603030602020004" pitchFamily="34" charset="0"/>
            </a:endParaRPr>
          </a:p>
        </p:txBody>
      </p:sp>
    </p:spTree>
    <p:extLst>
      <p:ext uri="{BB962C8B-B14F-4D97-AF65-F5344CB8AC3E}">
        <p14:creationId xmlns:p14="http://schemas.microsoft.com/office/powerpoint/2010/main" val="3690897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7">
            <a:extLst>
              <a:ext uri="{FF2B5EF4-FFF2-40B4-BE49-F238E27FC236}">
                <a16:creationId xmlns:a16="http://schemas.microsoft.com/office/drawing/2014/main" id="{31ECD969-A50D-467A-BDF0-4EE5F66FA24A}"/>
              </a:ext>
            </a:extLst>
          </p:cNvPr>
          <p:cNvPicPr>
            <a:picLocks noChangeAspect="1"/>
          </p:cNvPicPr>
          <p:nvPr/>
        </p:nvPicPr>
        <p:blipFill rotWithShape="1">
          <a:blip r:embed="rId2">
            <a:extLst>
              <a:ext uri="{28A0092B-C50C-407E-A947-70E740481C1C}">
                <a14:useLocalDpi xmlns:a14="http://schemas.microsoft.com/office/drawing/2010/main" val="0"/>
              </a:ext>
            </a:extLst>
          </a:blip>
          <a:srcRect r="5213"/>
          <a:stretch/>
        </p:blipFill>
        <p:spPr>
          <a:xfrm>
            <a:off x="115235" y="135531"/>
            <a:ext cx="8913530" cy="6288722"/>
          </a:xfrm>
          <a:prstGeom prst="rect">
            <a:avLst/>
          </a:prstGeom>
        </p:spPr>
      </p:pic>
      <p:sp>
        <p:nvSpPr>
          <p:cNvPr id="2" name="Título 1">
            <a:extLst>
              <a:ext uri="{FF2B5EF4-FFF2-40B4-BE49-F238E27FC236}">
                <a16:creationId xmlns:a16="http://schemas.microsoft.com/office/drawing/2014/main" id="{C0C737FB-A5AA-4E11-998F-2D138E524B7E}"/>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F1F29A9E-45D4-4F29-8BB7-1D7BE4CE3DE6}"/>
              </a:ext>
            </a:extLst>
          </p:cNvPr>
          <p:cNvSpPr>
            <a:spLocks noGrp="1"/>
          </p:cNvSpPr>
          <p:nvPr>
            <p:ph idx="1"/>
          </p:nvPr>
        </p:nvSpPr>
        <p:spPr/>
        <p:txBody>
          <a:bodyPr/>
          <a:lstStyle/>
          <a:p>
            <a:endParaRPr lang="es-419"/>
          </a:p>
        </p:txBody>
      </p:sp>
      <p:pic>
        <p:nvPicPr>
          <p:cNvPr id="4" name="Imagen 3">
            <a:extLst>
              <a:ext uri="{FF2B5EF4-FFF2-40B4-BE49-F238E27FC236}">
                <a16:creationId xmlns:a16="http://schemas.microsoft.com/office/drawing/2014/main" id="{94441BF6-27D3-40F4-8882-FDF780FF55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7" name="4 CuadroTexto">
            <a:extLst>
              <a:ext uri="{FF2B5EF4-FFF2-40B4-BE49-F238E27FC236}">
                <a16:creationId xmlns:a16="http://schemas.microsoft.com/office/drawing/2014/main" id="{D96E0FD2-98A1-44A8-B26A-54FB615109A7}"/>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Huacramachay</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ítulo 1">
            <a:extLst>
              <a:ext uri="{FF2B5EF4-FFF2-40B4-BE49-F238E27FC236}">
                <a16:creationId xmlns:a16="http://schemas.microsoft.com/office/drawing/2014/main" id="{820264E6-CA16-4409-A95A-96BAB5A03E6E}"/>
              </a:ext>
            </a:extLst>
          </p:cNvPr>
          <p:cNvSpPr txBox="1">
            <a:spLocks/>
          </p:cNvSpPr>
          <p:nvPr/>
        </p:nvSpPr>
        <p:spPr>
          <a:xfrm>
            <a:off x="628650" y="40051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solidFill>
                <a:latin typeface="Coolvetica Rg" panose="020B0603030602020004" pitchFamily="34" charset="0"/>
              </a:rPr>
              <a:t>Day 2: </a:t>
            </a:r>
            <a:r>
              <a:rPr lang="es-419" dirty="0" err="1">
                <a:solidFill>
                  <a:schemeClr val="bg1"/>
                </a:solidFill>
                <a:latin typeface="Coolvetica Rg" panose="020B0603030602020004" pitchFamily="34" charset="0"/>
              </a:rPr>
              <a:t>Huacramachay</a:t>
            </a:r>
            <a:endParaRPr lang="es-419" dirty="0">
              <a:solidFill>
                <a:schemeClr val="bg1"/>
              </a:solidFill>
              <a:latin typeface="Coolvetica Rg" panose="020B0603030602020004" pitchFamily="34" charset="0"/>
            </a:endParaRPr>
          </a:p>
        </p:txBody>
      </p:sp>
    </p:spTree>
    <p:extLst>
      <p:ext uri="{BB962C8B-B14F-4D97-AF65-F5344CB8AC3E}">
        <p14:creationId xmlns:p14="http://schemas.microsoft.com/office/powerpoint/2010/main" val="2800681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64F651CF-6B43-47F7-B8A1-E3A41CE3DAAD}"/>
              </a:ext>
            </a:extLst>
          </p:cNvPr>
          <p:cNvPicPr>
            <a:picLocks noChangeAspect="1"/>
          </p:cNvPicPr>
          <p:nvPr/>
        </p:nvPicPr>
        <p:blipFill rotWithShape="1">
          <a:blip r:embed="rId2">
            <a:extLst>
              <a:ext uri="{28A0092B-C50C-407E-A947-70E740481C1C}">
                <a14:useLocalDpi xmlns:a14="http://schemas.microsoft.com/office/drawing/2010/main" val="0"/>
              </a:ext>
            </a:extLst>
          </a:blip>
          <a:srcRect r="4811"/>
          <a:stretch/>
        </p:blipFill>
        <p:spPr>
          <a:xfrm>
            <a:off x="115234" y="144352"/>
            <a:ext cx="8913531" cy="6262205"/>
          </a:xfrm>
          <a:prstGeom prst="rect">
            <a:avLst/>
          </a:prstGeom>
        </p:spPr>
      </p:pic>
      <p:sp>
        <p:nvSpPr>
          <p:cNvPr id="2" name="Título 1">
            <a:extLst>
              <a:ext uri="{FF2B5EF4-FFF2-40B4-BE49-F238E27FC236}">
                <a16:creationId xmlns:a16="http://schemas.microsoft.com/office/drawing/2014/main" id="{C0C737FB-A5AA-4E11-998F-2D138E524B7E}"/>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F1F29A9E-45D4-4F29-8BB7-1D7BE4CE3DE6}"/>
              </a:ext>
            </a:extLst>
          </p:cNvPr>
          <p:cNvSpPr>
            <a:spLocks noGrp="1"/>
          </p:cNvSpPr>
          <p:nvPr>
            <p:ph idx="1"/>
          </p:nvPr>
        </p:nvSpPr>
        <p:spPr/>
        <p:txBody>
          <a:bodyPr/>
          <a:lstStyle/>
          <a:p>
            <a:endParaRPr lang="es-419"/>
          </a:p>
        </p:txBody>
      </p:sp>
      <p:pic>
        <p:nvPicPr>
          <p:cNvPr id="4" name="Imagen 3">
            <a:extLst>
              <a:ext uri="{FF2B5EF4-FFF2-40B4-BE49-F238E27FC236}">
                <a16:creationId xmlns:a16="http://schemas.microsoft.com/office/drawing/2014/main" id="{94441BF6-27D3-40F4-8882-FDF780FF55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6" name="4 CuadroTexto">
            <a:extLst>
              <a:ext uri="{FF2B5EF4-FFF2-40B4-BE49-F238E27FC236}">
                <a16:creationId xmlns:a16="http://schemas.microsoft.com/office/drawing/2014/main" id="{5116DFE1-6418-4AAC-B975-77C433829CE0}"/>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Wiñaypoko</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ítulo 1">
            <a:extLst>
              <a:ext uri="{FF2B5EF4-FFF2-40B4-BE49-F238E27FC236}">
                <a16:creationId xmlns:a16="http://schemas.microsoft.com/office/drawing/2014/main" id="{AE40AE4C-0CC3-47FE-89F7-0BB96961D7BE}"/>
              </a:ext>
            </a:extLst>
          </p:cNvPr>
          <p:cNvSpPr txBox="1">
            <a:spLocks/>
          </p:cNvSpPr>
          <p:nvPr/>
        </p:nvSpPr>
        <p:spPr>
          <a:xfrm>
            <a:off x="628650" y="40051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solidFill>
                <a:latin typeface="Coolvetica Rg" panose="020B0603030602020004" pitchFamily="34" charset="0"/>
              </a:rPr>
              <a:t>Day 3: </a:t>
            </a:r>
            <a:r>
              <a:rPr lang="es-419" dirty="0" err="1">
                <a:solidFill>
                  <a:schemeClr val="bg1"/>
                </a:solidFill>
                <a:latin typeface="Coolvetica Rg" panose="020B0603030602020004" pitchFamily="34" charset="0"/>
              </a:rPr>
              <a:t>Wiñaypoko</a:t>
            </a:r>
            <a:endParaRPr lang="es-419" dirty="0">
              <a:solidFill>
                <a:schemeClr val="bg1"/>
              </a:solidFill>
              <a:latin typeface="Coolvetica Rg" panose="020B0603030602020004" pitchFamily="34" charset="0"/>
            </a:endParaRPr>
          </a:p>
        </p:txBody>
      </p:sp>
    </p:spTree>
    <p:extLst>
      <p:ext uri="{BB962C8B-B14F-4D97-AF65-F5344CB8AC3E}">
        <p14:creationId xmlns:p14="http://schemas.microsoft.com/office/powerpoint/2010/main" val="2390094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id="{048A5624-5F20-471C-B47B-1601BFAB54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2" t="737" r="32" b="4146"/>
          <a:stretch/>
        </p:blipFill>
        <p:spPr>
          <a:xfrm>
            <a:off x="115235" y="89810"/>
            <a:ext cx="8907836" cy="6354698"/>
          </a:xfrm>
        </p:spPr>
      </p:pic>
      <p:sp>
        <p:nvSpPr>
          <p:cNvPr id="2" name="Título 1">
            <a:extLst>
              <a:ext uri="{FF2B5EF4-FFF2-40B4-BE49-F238E27FC236}">
                <a16:creationId xmlns:a16="http://schemas.microsoft.com/office/drawing/2014/main" id="{C0C737FB-A5AA-4E11-998F-2D138E524B7E}"/>
              </a:ext>
            </a:extLst>
          </p:cNvPr>
          <p:cNvSpPr>
            <a:spLocks noGrp="1"/>
          </p:cNvSpPr>
          <p:nvPr>
            <p:ph type="title"/>
          </p:nvPr>
        </p:nvSpPr>
        <p:spPr/>
        <p:txBody>
          <a:bodyPr/>
          <a:lstStyle/>
          <a:p>
            <a:endParaRPr lang="es-419"/>
          </a:p>
        </p:txBody>
      </p:sp>
      <p:pic>
        <p:nvPicPr>
          <p:cNvPr id="4" name="Imagen 3">
            <a:extLst>
              <a:ext uri="{FF2B5EF4-FFF2-40B4-BE49-F238E27FC236}">
                <a16:creationId xmlns:a16="http://schemas.microsoft.com/office/drawing/2014/main" id="{94441BF6-27D3-40F4-8882-FDF780FF55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6" name="4 CuadroTexto">
            <a:extLst>
              <a:ext uri="{FF2B5EF4-FFF2-40B4-BE49-F238E27FC236}">
                <a16:creationId xmlns:a16="http://schemas.microsoft.com/office/drawing/2014/main" id="{FD3C8026-A633-4ADB-9A7D-4C81B4ACA8EA}"/>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Llactapata</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ítulo 1">
            <a:extLst>
              <a:ext uri="{FF2B5EF4-FFF2-40B4-BE49-F238E27FC236}">
                <a16:creationId xmlns:a16="http://schemas.microsoft.com/office/drawing/2014/main" id="{D53ACF9B-E988-4716-BD08-087E9EFE8E67}"/>
              </a:ext>
            </a:extLst>
          </p:cNvPr>
          <p:cNvSpPr txBox="1">
            <a:spLocks/>
          </p:cNvSpPr>
          <p:nvPr/>
        </p:nvSpPr>
        <p:spPr>
          <a:xfrm>
            <a:off x="628650" y="40051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solidFill>
                <a:latin typeface="Coolvetica Rg" panose="020B0603030602020004" pitchFamily="34" charset="0"/>
              </a:rPr>
              <a:t>Day 4: </a:t>
            </a:r>
            <a:r>
              <a:rPr lang="es-419" dirty="0" err="1">
                <a:solidFill>
                  <a:schemeClr val="bg1"/>
                </a:solidFill>
                <a:latin typeface="Coolvetica Rg" panose="020B0603030602020004" pitchFamily="34" charset="0"/>
              </a:rPr>
              <a:t>Llactapata</a:t>
            </a:r>
            <a:endParaRPr lang="es-419" dirty="0">
              <a:solidFill>
                <a:schemeClr val="bg1"/>
              </a:solidFill>
              <a:latin typeface="Coolvetica Rg" panose="020B0603030602020004" pitchFamily="34" charset="0"/>
            </a:endParaRPr>
          </a:p>
        </p:txBody>
      </p:sp>
    </p:spTree>
    <p:extLst>
      <p:ext uri="{BB962C8B-B14F-4D97-AF65-F5344CB8AC3E}">
        <p14:creationId xmlns:p14="http://schemas.microsoft.com/office/powerpoint/2010/main" val="1294556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contenido 13">
            <a:extLst>
              <a:ext uri="{FF2B5EF4-FFF2-40B4-BE49-F238E27FC236}">
                <a16:creationId xmlns:a16="http://schemas.microsoft.com/office/drawing/2014/main" id="{587581FD-CF09-40B3-9663-68D4512751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7950"/>
          <a:stretch/>
        </p:blipFill>
        <p:spPr>
          <a:xfrm>
            <a:off x="130474" y="135530"/>
            <a:ext cx="8898291" cy="6271027"/>
          </a:xfrm>
        </p:spPr>
      </p:pic>
      <p:sp>
        <p:nvSpPr>
          <p:cNvPr id="2" name="Título 1">
            <a:extLst>
              <a:ext uri="{FF2B5EF4-FFF2-40B4-BE49-F238E27FC236}">
                <a16:creationId xmlns:a16="http://schemas.microsoft.com/office/drawing/2014/main" id="{C0C737FB-A5AA-4E11-998F-2D138E524B7E}"/>
              </a:ext>
            </a:extLst>
          </p:cNvPr>
          <p:cNvSpPr>
            <a:spLocks noGrp="1"/>
          </p:cNvSpPr>
          <p:nvPr>
            <p:ph type="title"/>
          </p:nvPr>
        </p:nvSpPr>
        <p:spPr/>
        <p:txBody>
          <a:bodyPr/>
          <a:lstStyle/>
          <a:p>
            <a:endParaRPr lang="es-419"/>
          </a:p>
        </p:txBody>
      </p:sp>
      <p:pic>
        <p:nvPicPr>
          <p:cNvPr id="4" name="Imagen 3">
            <a:extLst>
              <a:ext uri="{FF2B5EF4-FFF2-40B4-BE49-F238E27FC236}">
                <a16:creationId xmlns:a16="http://schemas.microsoft.com/office/drawing/2014/main" id="{94441BF6-27D3-40F4-8882-FDF780FF55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6" name="4 CuadroTexto">
            <a:extLst>
              <a:ext uri="{FF2B5EF4-FFF2-40B4-BE49-F238E27FC236}">
                <a16:creationId xmlns:a16="http://schemas.microsoft.com/office/drawing/2014/main" id="{5585D4F4-047D-4A53-8856-CA6741C3C03E}"/>
              </a:ext>
            </a:extLst>
          </p:cNvPr>
          <p:cNvSpPr txBox="1"/>
          <p:nvPr/>
        </p:nvSpPr>
        <p:spPr>
          <a:xfrm>
            <a:off x="166907" y="6490229"/>
            <a:ext cx="2759173" cy="276999"/>
          </a:xfrm>
          <a:prstGeom prst="rect">
            <a:avLst/>
          </a:prstGeom>
          <a:noFill/>
        </p:spPr>
        <p:txBody>
          <a:bodyPr wrap="square" rtlCol="0">
            <a:spAutoFit/>
          </a:bodyPr>
          <a:lstStyle/>
          <a:p>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Machu Picchu</a:t>
            </a:r>
          </a:p>
        </p:txBody>
      </p:sp>
      <p:sp>
        <p:nvSpPr>
          <p:cNvPr id="7" name="Título 1">
            <a:extLst>
              <a:ext uri="{FF2B5EF4-FFF2-40B4-BE49-F238E27FC236}">
                <a16:creationId xmlns:a16="http://schemas.microsoft.com/office/drawing/2014/main" id="{EC3F115A-F4BB-46F3-BD56-B58CC7D2BE00}"/>
              </a:ext>
            </a:extLst>
          </p:cNvPr>
          <p:cNvSpPr txBox="1">
            <a:spLocks/>
          </p:cNvSpPr>
          <p:nvPr/>
        </p:nvSpPr>
        <p:spPr>
          <a:xfrm>
            <a:off x="628650" y="40051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dirty="0">
                <a:solidFill>
                  <a:schemeClr val="bg1"/>
                </a:solidFill>
                <a:latin typeface="Coolvetica Rg" panose="020B0603030602020004" pitchFamily="34" charset="0"/>
              </a:rPr>
              <a:t>Day 5: Machu Picchu</a:t>
            </a:r>
          </a:p>
        </p:txBody>
      </p:sp>
    </p:spTree>
    <p:extLst>
      <p:ext uri="{BB962C8B-B14F-4D97-AF65-F5344CB8AC3E}">
        <p14:creationId xmlns:p14="http://schemas.microsoft.com/office/powerpoint/2010/main" val="3952154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98299-1F0D-4FCD-96FC-AF2161B8BFB8}"/>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67123E44-E1D1-4EC3-ACE9-DC3F4C940D35}"/>
              </a:ext>
            </a:extLst>
          </p:cNvPr>
          <p:cNvSpPr>
            <a:spLocks noGrp="1"/>
          </p:cNvSpPr>
          <p:nvPr>
            <p:ph idx="1"/>
          </p:nvPr>
        </p:nvSpPr>
        <p:spPr/>
        <p:txBody>
          <a:bodyPr/>
          <a:lstStyle/>
          <a:p>
            <a:endParaRPr lang="es-419"/>
          </a:p>
        </p:txBody>
      </p:sp>
      <p:pic>
        <p:nvPicPr>
          <p:cNvPr id="4" name="Imagen 3">
            <a:extLst>
              <a:ext uri="{FF2B5EF4-FFF2-40B4-BE49-F238E27FC236}">
                <a16:creationId xmlns:a16="http://schemas.microsoft.com/office/drawing/2014/main" id="{0D202345-2A28-4997-B955-8586F7513D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5" name="4 CuadroTexto">
            <a:extLst>
              <a:ext uri="{FF2B5EF4-FFF2-40B4-BE49-F238E27FC236}">
                <a16:creationId xmlns:a16="http://schemas.microsoft.com/office/drawing/2014/main" id="{0651FD41-8252-4AC1-A361-07064FD5F8F6}"/>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Map</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a:extLst>
              <a:ext uri="{FF2B5EF4-FFF2-40B4-BE49-F238E27FC236}">
                <a16:creationId xmlns:a16="http://schemas.microsoft.com/office/drawing/2014/main" id="{98EDA55A-4CF1-47A1-8F7A-863A5C7919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862" y="113694"/>
            <a:ext cx="8919928" cy="637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57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602605F-B245-431C-A967-D3177E93E5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80" t="1" r="1210" b="174"/>
          <a:stretch/>
        </p:blipFill>
        <p:spPr>
          <a:xfrm>
            <a:off x="115235" y="135532"/>
            <a:ext cx="8913530" cy="6312862"/>
          </a:xfrm>
          <a:prstGeom prst="rect">
            <a:avLst/>
          </a:prstGeom>
        </p:spPr>
      </p:pic>
      <p:sp>
        <p:nvSpPr>
          <p:cNvPr id="4" name="3 CuadroTexto"/>
          <p:cNvSpPr txBox="1"/>
          <p:nvPr/>
        </p:nvSpPr>
        <p:spPr>
          <a:xfrm>
            <a:off x="181012" y="244500"/>
            <a:ext cx="6552728" cy="707886"/>
          </a:xfrm>
          <a:prstGeom prst="rect">
            <a:avLst/>
          </a:prstGeom>
          <a:noFill/>
        </p:spPr>
        <p:txBody>
          <a:bodyPr wrap="square" rtlCol="0">
            <a:spAutoFit/>
          </a:bodyPr>
          <a:lstStyle/>
          <a:p>
            <a:r>
              <a:rPr lang="es-PE" sz="4000" dirty="0" err="1">
                <a:solidFill>
                  <a:schemeClr val="bg1">
                    <a:lumMod val="50000"/>
                  </a:schemeClr>
                </a:solidFill>
                <a:latin typeface="Coolvetica Rg" panose="020B0603030602020004" pitchFamily="34" charset="0"/>
              </a:rPr>
              <a:t>Equipment</a:t>
            </a:r>
            <a:endParaRPr lang="es-PE" dirty="0">
              <a:solidFill>
                <a:schemeClr val="bg1">
                  <a:lumMod val="50000"/>
                </a:schemeClr>
              </a:solidFill>
              <a:latin typeface="Coolvetica Rg" panose="020B0603030602020004" pitchFamily="34" charset="0"/>
            </a:endParaRPr>
          </a:p>
        </p:txBody>
      </p:sp>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1" y="6400176"/>
            <a:ext cx="9142080" cy="457104"/>
          </a:xfrm>
          <a:prstGeom prst="rect">
            <a:avLst/>
          </a:prstGeom>
        </p:spPr>
      </p:pic>
    </p:spTree>
    <p:extLst>
      <p:ext uri="{BB962C8B-B14F-4D97-AF65-F5344CB8AC3E}">
        <p14:creationId xmlns:p14="http://schemas.microsoft.com/office/powerpoint/2010/main" val="2650420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A3DA42-AEB2-4625-B1A2-8E6FAEDC16DF}"/>
              </a:ext>
            </a:extLst>
          </p:cNvPr>
          <p:cNvSpPr>
            <a:spLocks noGrp="1"/>
          </p:cNvSpPr>
          <p:nvPr>
            <p:ph type="title"/>
          </p:nvPr>
        </p:nvSpPr>
        <p:spPr/>
        <p:txBody>
          <a:bodyPr/>
          <a:lstStyle/>
          <a:p>
            <a:endParaRPr lang="es-419"/>
          </a:p>
        </p:txBody>
      </p:sp>
      <p:sp>
        <p:nvSpPr>
          <p:cNvPr id="3" name="Marcador de contenido 2">
            <a:extLst>
              <a:ext uri="{FF2B5EF4-FFF2-40B4-BE49-F238E27FC236}">
                <a16:creationId xmlns:a16="http://schemas.microsoft.com/office/drawing/2014/main" id="{A873C5AD-FA9C-4FC7-9302-5A89AB6A1A08}"/>
              </a:ext>
            </a:extLst>
          </p:cNvPr>
          <p:cNvSpPr>
            <a:spLocks noGrp="1"/>
          </p:cNvSpPr>
          <p:nvPr>
            <p:ph idx="1"/>
          </p:nvPr>
        </p:nvSpPr>
        <p:spPr/>
        <p:txBody>
          <a:bodyPr/>
          <a:lstStyle/>
          <a:p>
            <a:endParaRPr lang="es-419"/>
          </a:p>
        </p:txBody>
      </p:sp>
      <p:pic>
        <p:nvPicPr>
          <p:cNvPr id="4" name="Imagen 3">
            <a:extLst>
              <a:ext uri="{FF2B5EF4-FFF2-40B4-BE49-F238E27FC236}">
                <a16:creationId xmlns:a16="http://schemas.microsoft.com/office/drawing/2014/main" id="{0BDAE3BF-6DFB-4187-A73B-E935B53BE7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5235" y="135531"/>
            <a:ext cx="8913530" cy="6312863"/>
          </a:xfrm>
          <a:prstGeom prst="rect">
            <a:avLst/>
          </a:prstGeom>
        </p:spPr>
      </p:pic>
      <p:pic>
        <p:nvPicPr>
          <p:cNvPr id="5" name="Imagen 4">
            <a:extLst>
              <a:ext uri="{FF2B5EF4-FFF2-40B4-BE49-F238E27FC236}">
                <a16:creationId xmlns:a16="http://schemas.microsoft.com/office/drawing/2014/main" id="{3E596284-35A0-4483-B350-ACDA9EBED1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1" y="6400176"/>
            <a:ext cx="9142080" cy="457104"/>
          </a:xfrm>
          <a:prstGeom prst="rect">
            <a:avLst/>
          </a:prstGeom>
        </p:spPr>
      </p:pic>
      <p:sp>
        <p:nvSpPr>
          <p:cNvPr id="6" name="4 CuadroTexto">
            <a:extLst>
              <a:ext uri="{FF2B5EF4-FFF2-40B4-BE49-F238E27FC236}">
                <a16:creationId xmlns:a16="http://schemas.microsoft.com/office/drawing/2014/main" id="{EE6F5563-038D-4882-8138-FA740CB08082}"/>
              </a:ext>
            </a:extLst>
          </p:cNvPr>
          <p:cNvSpPr txBox="1"/>
          <p:nvPr/>
        </p:nvSpPr>
        <p:spPr>
          <a:xfrm>
            <a:off x="166907" y="6490229"/>
            <a:ext cx="275917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Equipment</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9878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cstate="email">
            <a:extLst>
              <a:ext uri="{28A0092B-C50C-407E-A947-70E740481C1C}">
                <a14:useLocalDpi xmlns:a14="http://schemas.microsoft.com/office/drawing/2010/main"/>
              </a:ext>
            </a:extLst>
          </a:blip>
          <a:srcRect l="79034" t="19701" b="-1"/>
          <a:stretch/>
        </p:blipFill>
        <p:spPr>
          <a:xfrm>
            <a:off x="7226299" y="6490228"/>
            <a:ext cx="1916741" cy="367051"/>
          </a:xfrm>
          <a:prstGeom prst="rect">
            <a:avLst/>
          </a:prstGeom>
        </p:spPr>
      </p:pic>
      <p:sp>
        <p:nvSpPr>
          <p:cNvPr id="4" name="Título 3"/>
          <p:cNvSpPr>
            <a:spLocks noGrp="1"/>
          </p:cNvSpPr>
          <p:nvPr>
            <p:ph type="title"/>
          </p:nvPr>
        </p:nvSpPr>
        <p:spPr/>
        <p:txBody>
          <a:bodyPr/>
          <a:lstStyle/>
          <a:p>
            <a:endParaRPr lang="es-419"/>
          </a:p>
        </p:txBody>
      </p:sp>
      <p:sp>
        <p:nvSpPr>
          <p:cNvPr id="11" name="4 CuadroTexto"/>
          <p:cNvSpPr txBox="1"/>
          <p:nvPr/>
        </p:nvSpPr>
        <p:spPr>
          <a:xfrm>
            <a:off x="166907" y="6490229"/>
            <a:ext cx="1560293" cy="276999"/>
          </a:xfrm>
          <a:prstGeom prst="rect">
            <a:avLst/>
          </a:prstGeom>
          <a:noFill/>
        </p:spPr>
        <p:txBody>
          <a:bodyPr wrap="square" rtlCol="0">
            <a:spAutoFit/>
          </a:bodyPr>
          <a:lstStyle/>
          <a:p>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Sleeping </a:t>
            </a:r>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Tents</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contenido 1">
            <a:extLst>
              <a:ext uri="{FF2B5EF4-FFF2-40B4-BE49-F238E27FC236}">
                <a16:creationId xmlns:a16="http://schemas.microsoft.com/office/drawing/2014/main" id="{976A846D-FE84-4257-A064-CED5992961A5}"/>
              </a:ext>
            </a:extLst>
          </p:cNvPr>
          <p:cNvSpPr>
            <a:spLocks noGrp="1"/>
          </p:cNvSpPr>
          <p:nvPr>
            <p:ph sz="half" idx="1"/>
          </p:nvPr>
        </p:nvSpPr>
        <p:spPr/>
        <p:txBody>
          <a:bodyPr/>
          <a:lstStyle/>
          <a:p>
            <a:endParaRPr lang="es-419"/>
          </a:p>
        </p:txBody>
      </p:sp>
      <p:sp>
        <p:nvSpPr>
          <p:cNvPr id="3" name="Marcador de contenido 2">
            <a:extLst>
              <a:ext uri="{FF2B5EF4-FFF2-40B4-BE49-F238E27FC236}">
                <a16:creationId xmlns:a16="http://schemas.microsoft.com/office/drawing/2014/main" id="{DBBB0A34-B7B2-4456-B095-97A3A7022C23}"/>
              </a:ext>
            </a:extLst>
          </p:cNvPr>
          <p:cNvSpPr>
            <a:spLocks noGrp="1"/>
          </p:cNvSpPr>
          <p:nvPr>
            <p:ph sz="half" idx="2"/>
          </p:nvPr>
        </p:nvSpPr>
        <p:spPr/>
        <p:txBody>
          <a:bodyPr/>
          <a:lstStyle/>
          <a:p>
            <a:endParaRPr lang="es-419"/>
          </a:p>
        </p:txBody>
      </p:sp>
      <p:pic>
        <p:nvPicPr>
          <p:cNvPr id="14" name="Marcador de contenido 8">
            <a:extLst>
              <a:ext uri="{FF2B5EF4-FFF2-40B4-BE49-F238E27FC236}">
                <a16:creationId xmlns:a16="http://schemas.microsoft.com/office/drawing/2014/main" id="{7CC1D43A-BCDE-4370-9C62-B6F6C0C88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27"/>
          <a:stretch/>
        </p:blipFill>
        <p:spPr>
          <a:xfrm>
            <a:off x="115235" y="135531"/>
            <a:ext cx="8913530" cy="6264645"/>
          </a:xfrm>
          <a:prstGeom prst="rect">
            <a:avLst/>
          </a:prstGeom>
        </p:spPr>
      </p:pic>
    </p:spTree>
    <p:extLst>
      <p:ext uri="{BB962C8B-B14F-4D97-AF65-F5344CB8AC3E}">
        <p14:creationId xmlns:p14="http://schemas.microsoft.com/office/powerpoint/2010/main" val="4004793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cstate="email">
            <a:extLst>
              <a:ext uri="{28A0092B-C50C-407E-A947-70E740481C1C}">
                <a14:useLocalDpi xmlns:a14="http://schemas.microsoft.com/office/drawing/2010/main"/>
              </a:ext>
            </a:extLst>
          </a:blip>
          <a:srcRect l="78756" t="19701"/>
          <a:stretch/>
        </p:blipFill>
        <p:spPr>
          <a:xfrm>
            <a:off x="7200899" y="6490229"/>
            <a:ext cx="1942141" cy="367050"/>
          </a:xfrm>
          <a:prstGeom prst="rect">
            <a:avLst/>
          </a:prstGeom>
        </p:spPr>
      </p:pic>
      <p:sp>
        <p:nvSpPr>
          <p:cNvPr id="10" name="4 CuadroTexto"/>
          <p:cNvSpPr txBox="1"/>
          <p:nvPr/>
        </p:nvSpPr>
        <p:spPr>
          <a:xfrm>
            <a:off x="166907" y="6490229"/>
            <a:ext cx="1560293" cy="276999"/>
          </a:xfrm>
          <a:prstGeom prst="rect">
            <a:avLst/>
          </a:prstGeom>
          <a:noFill/>
        </p:spPr>
        <p:txBody>
          <a:bodyPr wrap="square" rtlCol="0">
            <a:spAutoFit/>
          </a:bodyPr>
          <a:lstStyle/>
          <a:p>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Sleeping </a:t>
            </a:r>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Tents</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a:extLst>
              <a:ext uri="{FF2B5EF4-FFF2-40B4-BE49-F238E27FC236}">
                <a16:creationId xmlns:a16="http://schemas.microsoft.com/office/drawing/2014/main" id="{9E1C8F6D-61CB-4778-AB09-41F2F778F504}"/>
              </a:ext>
            </a:extLst>
          </p:cNvPr>
          <p:cNvSpPr>
            <a:spLocks noGrp="1"/>
          </p:cNvSpPr>
          <p:nvPr>
            <p:ph sz="half" idx="1"/>
          </p:nvPr>
        </p:nvSpPr>
        <p:spPr/>
        <p:txBody>
          <a:bodyPr/>
          <a:lstStyle/>
          <a:p>
            <a:endParaRPr lang="es-419"/>
          </a:p>
        </p:txBody>
      </p:sp>
      <p:sp>
        <p:nvSpPr>
          <p:cNvPr id="4" name="Marcador de contenido 3">
            <a:extLst>
              <a:ext uri="{FF2B5EF4-FFF2-40B4-BE49-F238E27FC236}">
                <a16:creationId xmlns:a16="http://schemas.microsoft.com/office/drawing/2014/main" id="{87CF1308-CE28-48AF-B30D-7FC37F410166}"/>
              </a:ext>
            </a:extLst>
          </p:cNvPr>
          <p:cNvSpPr>
            <a:spLocks noGrp="1"/>
          </p:cNvSpPr>
          <p:nvPr>
            <p:ph sz="half" idx="2"/>
          </p:nvPr>
        </p:nvSpPr>
        <p:spPr/>
        <p:txBody>
          <a:bodyPr/>
          <a:lstStyle/>
          <a:p>
            <a:endParaRPr lang="es-419"/>
          </a:p>
        </p:txBody>
      </p:sp>
      <p:pic>
        <p:nvPicPr>
          <p:cNvPr id="12" name="Marcador de contenido 8">
            <a:extLst>
              <a:ext uri="{FF2B5EF4-FFF2-40B4-BE49-F238E27FC236}">
                <a16:creationId xmlns:a16="http://schemas.microsoft.com/office/drawing/2014/main" id="{D4CFB204-A720-4475-A0E7-5D5A4515B3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09" t="5887" b="6409"/>
          <a:stretch/>
        </p:blipFill>
        <p:spPr>
          <a:xfrm>
            <a:off x="115235" y="135531"/>
            <a:ext cx="8913530" cy="6264645"/>
          </a:xfrm>
          <a:prstGeom prst="rect">
            <a:avLst/>
          </a:prstGeom>
        </p:spPr>
      </p:pic>
    </p:spTree>
    <p:extLst>
      <p:ext uri="{BB962C8B-B14F-4D97-AF65-F5344CB8AC3E}">
        <p14:creationId xmlns:p14="http://schemas.microsoft.com/office/powerpoint/2010/main" val="150991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71" y="9503"/>
            <a:ext cx="9130849" cy="6848137"/>
          </a:xfrm>
          <a:prstGeom prst="rect">
            <a:avLst/>
          </a:prstGeom>
        </p:spPr>
      </p:pic>
    </p:spTree>
    <p:extLst>
      <p:ext uri="{BB962C8B-B14F-4D97-AF65-F5344CB8AC3E}">
        <p14:creationId xmlns:p14="http://schemas.microsoft.com/office/powerpoint/2010/main" val="1398617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p:txBody>
          <a:bodyPr/>
          <a:lstStyle/>
          <a:p>
            <a:endParaRPr lang="es-419"/>
          </a:p>
        </p:txBody>
      </p:sp>
      <p:pic>
        <p:nvPicPr>
          <p:cNvPr id="13" name="Imagen 12"/>
          <p:cNvPicPr>
            <a:picLocks noChangeAspect="1"/>
          </p:cNvPicPr>
          <p:nvPr/>
        </p:nvPicPr>
        <p:blipFill rotWithShape="1">
          <a:blip r:embed="rId2" cstate="email">
            <a:extLst>
              <a:ext uri="{28A0092B-C50C-407E-A947-70E740481C1C}">
                <a14:useLocalDpi xmlns:a14="http://schemas.microsoft.com/office/drawing/2010/main"/>
              </a:ext>
            </a:extLst>
          </a:blip>
          <a:srcRect l="78756" t="19701"/>
          <a:stretch/>
        </p:blipFill>
        <p:spPr>
          <a:xfrm>
            <a:off x="7200899" y="6490229"/>
            <a:ext cx="1942141" cy="367050"/>
          </a:xfrm>
          <a:prstGeom prst="rect">
            <a:avLst/>
          </a:prstGeom>
        </p:spPr>
      </p:pic>
      <p:sp>
        <p:nvSpPr>
          <p:cNvPr id="14" name="4 CuadroTexto"/>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Dinning</a:t>
            </a:r>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Tents</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Marcador de contenido 4">
            <a:extLst>
              <a:ext uri="{FF2B5EF4-FFF2-40B4-BE49-F238E27FC236}">
                <a16:creationId xmlns:a16="http://schemas.microsoft.com/office/drawing/2014/main" id="{E3BD9D90-9D8B-49B4-BAB4-0104CB577598}"/>
              </a:ext>
            </a:extLst>
          </p:cNvPr>
          <p:cNvSpPr>
            <a:spLocks noGrp="1"/>
          </p:cNvSpPr>
          <p:nvPr>
            <p:ph sz="half" idx="1"/>
          </p:nvPr>
        </p:nvSpPr>
        <p:spPr/>
        <p:txBody>
          <a:bodyPr/>
          <a:lstStyle/>
          <a:p>
            <a:endParaRPr lang="es-419"/>
          </a:p>
        </p:txBody>
      </p:sp>
      <p:pic>
        <p:nvPicPr>
          <p:cNvPr id="11" name="Marcador de contenido 7">
            <a:extLst>
              <a:ext uri="{FF2B5EF4-FFF2-40B4-BE49-F238E27FC236}">
                <a16:creationId xmlns:a16="http://schemas.microsoft.com/office/drawing/2014/main" id="{D483BBAF-6D91-4F2F-83BD-8D3E7BB2BD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1" t="22798" r="8758" b="7231"/>
          <a:stretch/>
        </p:blipFill>
        <p:spPr>
          <a:xfrm>
            <a:off x="115235" y="135531"/>
            <a:ext cx="8913530" cy="6264645"/>
          </a:xfrm>
          <a:prstGeom prst="rect">
            <a:avLst/>
          </a:prstGeom>
        </p:spPr>
      </p:pic>
      <p:sp>
        <p:nvSpPr>
          <p:cNvPr id="6" name="Marcador de contenido 5">
            <a:extLst>
              <a:ext uri="{FF2B5EF4-FFF2-40B4-BE49-F238E27FC236}">
                <a16:creationId xmlns:a16="http://schemas.microsoft.com/office/drawing/2014/main" id="{0454F662-CB12-4CE0-845B-AD5677A1BE87}"/>
              </a:ext>
            </a:extLst>
          </p:cNvPr>
          <p:cNvSpPr>
            <a:spLocks noGrp="1"/>
          </p:cNvSpPr>
          <p:nvPr>
            <p:ph sz="half" idx="2"/>
          </p:nvPr>
        </p:nvSpPr>
        <p:spPr/>
        <p:txBody>
          <a:bodyPr/>
          <a:lstStyle/>
          <a:p>
            <a:endParaRPr lang="es-419"/>
          </a:p>
        </p:txBody>
      </p:sp>
    </p:spTree>
    <p:extLst>
      <p:ext uri="{BB962C8B-B14F-4D97-AF65-F5344CB8AC3E}">
        <p14:creationId xmlns:p14="http://schemas.microsoft.com/office/powerpoint/2010/main" val="617508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contenido 8">
            <a:extLst>
              <a:ext uri="{FF2B5EF4-FFF2-40B4-BE49-F238E27FC236}">
                <a16:creationId xmlns:a16="http://schemas.microsoft.com/office/drawing/2014/main" id="{998FF291-529E-4059-89E7-66DFA2138B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4" t="22798" r="16097" b="6579"/>
          <a:stretch/>
        </p:blipFill>
        <p:spPr>
          <a:xfrm>
            <a:off x="103721" y="135531"/>
            <a:ext cx="8925043" cy="6264645"/>
          </a:xfrm>
          <a:prstGeom prst="rect">
            <a:avLst/>
          </a:prstGeom>
        </p:spPr>
      </p:pic>
      <p:sp>
        <p:nvSpPr>
          <p:cNvPr id="10" name="Título 9"/>
          <p:cNvSpPr>
            <a:spLocks noGrp="1"/>
          </p:cNvSpPr>
          <p:nvPr>
            <p:ph type="title"/>
          </p:nvPr>
        </p:nvSpPr>
        <p:spPr/>
        <p:txBody>
          <a:bodyPr/>
          <a:lstStyle/>
          <a:p>
            <a:endParaRPr lang="es-419"/>
          </a:p>
        </p:txBody>
      </p:sp>
      <p:pic>
        <p:nvPicPr>
          <p:cNvPr id="13" name="Imagen 12"/>
          <p:cNvPicPr>
            <a:picLocks noChangeAspect="1"/>
          </p:cNvPicPr>
          <p:nvPr/>
        </p:nvPicPr>
        <p:blipFill rotWithShape="1">
          <a:blip r:embed="rId3" cstate="email">
            <a:extLst>
              <a:ext uri="{28A0092B-C50C-407E-A947-70E740481C1C}">
                <a14:useLocalDpi xmlns:a14="http://schemas.microsoft.com/office/drawing/2010/main"/>
              </a:ext>
            </a:extLst>
          </a:blip>
          <a:srcRect l="78756" t="19701"/>
          <a:stretch/>
        </p:blipFill>
        <p:spPr>
          <a:xfrm>
            <a:off x="7200899" y="6490229"/>
            <a:ext cx="1942141" cy="367050"/>
          </a:xfrm>
          <a:prstGeom prst="rect">
            <a:avLst/>
          </a:prstGeom>
        </p:spPr>
      </p:pic>
      <p:sp>
        <p:nvSpPr>
          <p:cNvPr id="14" name="4 CuadroTexto"/>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Dinning</a:t>
            </a:r>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Tents</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a:extLst>
              <a:ext uri="{FF2B5EF4-FFF2-40B4-BE49-F238E27FC236}">
                <a16:creationId xmlns:a16="http://schemas.microsoft.com/office/drawing/2014/main" id="{D658472B-9BDC-4A38-88D3-E9847BCE4CDD}"/>
              </a:ext>
            </a:extLst>
          </p:cNvPr>
          <p:cNvSpPr>
            <a:spLocks noGrp="1"/>
          </p:cNvSpPr>
          <p:nvPr>
            <p:ph sz="half" idx="2"/>
          </p:nvPr>
        </p:nvSpPr>
        <p:spPr/>
        <p:txBody>
          <a:bodyPr/>
          <a:lstStyle/>
          <a:p>
            <a:endParaRPr lang="es-419"/>
          </a:p>
        </p:txBody>
      </p:sp>
      <p:sp>
        <p:nvSpPr>
          <p:cNvPr id="5" name="Marcador de contenido 4">
            <a:extLst>
              <a:ext uri="{FF2B5EF4-FFF2-40B4-BE49-F238E27FC236}">
                <a16:creationId xmlns:a16="http://schemas.microsoft.com/office/drawing/2014/main" id="{E6017F5A-45DF-4743-831A-3261000514E4}"/>
              </a:ext>
            </a:extLst>
          </p:cNvPr>
          <p:cNvSpPr>
            <a:spLocks noGrp="1"/>
          </p:cNvSpPr>
          <p:nvPr>
            <p:ph sz="half" idx="1"/>
          </p:nvPr>
        </p:nvSpPr>
        <p:spPr/>
        <p:txBody>
          <a:bodyPr/>
          <a:lstStyle/>
          <a:p>
            <a:endParaRPr lang="es-419"/>
          </a:p>
        </p:txBody>
      </p:sp>
    </p:spTree>
    <p:extLst>
      <p:ext uri="{BB962C8B-B14F-4D97-AF65-F5344CB8AC3E}">
        <p14:creationId xmlns:p14="http://schemas.microsoft.com/office/powerpoint/2010/main" val="1224214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4744"/>
          <a:stretch/>
        </p:blipFill>
        <p:spPr>
          <a:xfrm>
            <a:off x="103720" y="135530"/>
            <a:ext cx="8925043" cy="6264645"/>
          </a:xfrm>
        </p:spPr>
      </p:pic>
      <p:sp>
        <p:nvSpPr>
          <p:cNvPr id="10" name="Título 9"/>
          <p:cNvSpPr>
            <a:spLocks noGrp="1"/>
          </p:cNvSpPr>
          <p:nvPr>
            <p:ph type="title"/>
          </p:nvPr>
        </p:nvSpPr>
        <p:spPr/>
        <p:txBody>
          <a:bodyPr/>
          <a:lstStyle/>
          <a:p>
            <a:endParaRPr lang="es-419"/>
          </a:p>
        </p:txBody>
      </p:sp>
      <p:pic>
        <p:nvPicPr>
          <p:cNvPr id="13" name="Imagen 12"/>
          <p:cNvPicPr>
            <a:picLocks noChangeAspect="1"/>
          </p:cNvPicPr>
          <p:nvPr/>
        </p:nvPicPr>
        <p:blipFill rotWithShape="1">
          <a:blip r:embed="rId3" cstate="email">
            <a:extLst>
              <a:ext uri="{28A0092B-C50C-407E-A947-70E740481C1C}">
                <a14:useLocalDpi xmlns:a14="http://schemas.microsoft.com/office/drawing/2010/main"/>
              </a:ext>
            </a:extLst>
          </a:blip>
          <a:srcRect l="78756" t="19701"/>
          <a:stretch/>
        </p:blipFill>
        <p:spPr>
          <a:xfrm>
            <a:off x="7200899" y="6490229"/>
            <a:ext cx="1942141" cy="367050"/>
          </a:xfrm>
          <a:prstGeom prst="rect">
            <a:avLst/>
          </a:prstGeom>
        </p:spPr>
      </p:pic>
      <p:sp>
        <p:nvSpPr>
          <p:cNvPr id="14" name="4 CuadroTexto"/>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Dinning</a:t>
            </a:r>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Tents</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Marcador de contenido 1">
            <a:extLst>
              <a:ext uri="{FF2B5EF4-FFF2-40B4-BE49-F238E27FC236}">
                <a16:creationId xmlns:a16="http://schemas.microsoft.com/office/drawing/2014/main" id="{0BEDEF24-17A2-44E8-8873-67A56CBEECA2}"/>
              </a:ext>
            </a:extLst>
          </p:cNvPr>
          <p:cNvSpPr>
            <a:spLocks noGrp="1"/>
          </p:cNvSpPr>
          <p:nvPr>
            <p:ph sz="half" idx="2"/>
          </p:nvPr>
        </p:nvSpPr>
        <p:spPr/>
        <p:txBody>
          <a:bodyPr/>
          <a:lstStyle/>
          <a:p>
            <a:endParaRPr lang="es-419"/>
          </a:p>
        </p:txBody>
      </p:sp>
    </p:spTree>
    <p:extLst>
      <p:ext uri="{BB962C8B-B14F-4D97-AF65-F5344CB8AC3E}">
        <p14:creationId xmlns:p14="http://schemas.microsoft.com/office/powerpoint/2010/main" val="4060975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p:txBody>
          <a:bodyPr/>
          <a:lstStyle/>
          <a:p>
            <a:endParaRPr lang="es-419"/>
          </a:p>
        </p:txBody>
      </p:sp>
      <p:pic>
        <p:nvPicPr>
          <p:cNvPr id="13" name="Imagen 12"/>
          <p:cNvPicPr>
            <a:picLocks noChangeAspect="1"/>
          </p:cNvPicPr>
          <p:nvPr/>
        </p:nvPicPr>
        <p:blipFill rotWithShape="1">
          <a:blip r:embed="rId2" cstate="email">
            <a:extLst>
              <a:ext uri="{28A0092B-C50C-407E-A947-70E740481C1C}">
                <a14:useLocalDpi xmlns:a14="http://schemas.microsoft.com/office/drawing/2010/main"/>
              </a:ext>
            </a:extLst>
          </a:blip>
          <a:srcRect l="78756" t="19701"/>
          <a:stretch/>
        </p:blipFill>
        <p:spPr>
          <a:xfrm>
            <a:off x="7200899" y="6490229"/>
            <a:ext cx="1942141" cy="367050"/>
          </a:xfrm>
          <a:prstGeom prst="rect">
            <a:avLst/>
          </a:prstGeom>
        </p:spPr>
      </p:pic>
      <p:sp>
        <p:nvSpPr>
          <p:cNvPr id="14" name="4 CuadroTexto"/>
          <p:cNvSpPr txBox="1"/>
          <p:nvPr/>
        </p:nvSpPr>
        <p:spPr>
          <a:xfrm>
            <a:off x="166907" y="6490229"/>
            <a:ext cx="1560293" cy="276999"/>
          </a:xfrm>
          <a:prstGeom prst="rect">
            <a:avLst/>
          </a:prstGeom>
          <a:noFill/>
        </p:spPr>
        <p:txBody>
          <a:bodyPr wrap="square" rtlCol="0">
            <a:spAutoFit/>
          </a:bodyPr>
          <a:lstStyle/>
          <a:p>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Dinning</a:t>
            </a:r>
            <a:r>
              <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1200" b="1" dirty="0" err="1">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Tents</a:t>
            </a:r>
            <a:endParaRPr lang="es-PE" sz="1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Marcador de contenido 2">
            <a:extLst>
              <a:ext uri="{FF2B5EF4-FFF2-40B4-BE49-F238E27FC236}">
                <a16:creationId xmlns:a16="http://schemas.microsoft.com/office/drawing/2014/main" id="{EB864046-2789-4DE0-9C11-45ED955CC278}"/>
              </a:ext>
            </a:extLst>
          </p:cNvPr>
          <p:cNvSpPr>
            <a:spLocks noGrp="1"/>
          </p:cNvSpPr>
          <p:nvPr>
            <p:ph sz="half" idx="2"/>
          </p:nvPr>
        </p:nvSpPr>
        <p:spPr/>
        <p:txBody>
          <a:bodyPr/>
          <a:lstStyle/>
          <a:p>
            <a:endParaRPr lang="es-419"/>
          </a:p>
        </p:txBody>
      </p:sp>
      <p:sp>
        <p:nvSpPr>
          <p:cNvPr id="5" name="Marcador de contenido 4">
            <a:extLst>
              <a:ext uri="{FF2B5EF4-FFF2-40B4-BE49-F238E27FC236}">
                <a16:creationId xmlns:a16="http://schemas.microsoft.com/office/drawing/2014/main" id="{C5D9E84C-ADF9-401C-B21E-DA2472A60325}"/>
              </a:ext>
            </a:extLst>
          </p:cNvPr>
          <p:cNvSpPr>
            <a:spLocks noGrp="1"/>
          </p:cNvSpPr>
          <p:nvPr>
            <p:ph sz="half" idx="1"/>
          </p:nvPr>
        </p:nvSpPr>
        <p:spPr/>
        <p:txBody>
          <a:bodyPr/>
          <a:lstStyle/>
          <a:p>
            <a:endParaRPr lang="es-419"/>
          </a:p>
        </p:txBody>
      </p:sp>
      <p:pic>
        <p:nvPicPr>
          <p:cNvPr id="15" name="Marcador de contenido 8">
            <a:extLst>
              <a:ext uri="{FF2B5EF4-FFF2-40B4-BE49-F238E27FC236}">
                <a16:creationId xmlns:a16="http://schemas.microsoft.com/office/drawing/2014/main" id="{7ACD58E7-25A9-4F0A-8036-9E7DDE6D8F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584" r="4343"/>
          <a:stretch/>
        </p:blipFill>
        <p:spPr>
          <a:xfrm>
            <a:off x="103720" y="135530"/>
            <a:ext cx="8925043" cy="6264645"/>
          </a:xfrm>
          <a:prstGeom prst="rect">
            <a:avLst/>
          </a:prstGeom>
        </p:spPr>
      </p:pic>
    </p:spTree>
    <p:extLst>
      <p:ext uri="{BB962C8B-B14F-4D97-AF65-F5344CB8AC3E}">
        <p14:creationId xmlns:p14="http://schemas.microsoft.com/office/powerpoint/2010/main" val="4032475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46315" y="1611519"/>
            <a:ext cx="3929641" cy="584775"/>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285750" indent="-285750">
              <a:buFont typeface="Wingdings" panose="05000000000000000000" pitchFamily="2" charset="2"/>
              <a:buChar char="Ø"/>
            </a:pPr>
            <a:r>
              <a:rPr lang="es-PE" sz="16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Environmental</a:t>
            </a:r>
            <a:r>
              <a:rPr lang="es-PE" sz="16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16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responsibility</a:t>
            </a:r>
            <a:endParaRPr lang="es-PE" sz="16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s-PE" sz="16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Social </a:t>
            </a:r>
            <a:r>
              <a:rPr lang="es-PE" sz="16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responsibility</a:t>
            </a:r>
            <a:endParaRPr lang="es-PE" sz="16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4 CuadroTexto"/>
          <p:cNvSpPr txBox="1"/>
          <p:nvPr/>
        </p:nvSpPr>
        <p:spPr>
          <a:xfrm>
            <a:off x="302923" y="666022"/>
            <a:ext cx="3816424" cy="1138773"/>
          </a:xfrm>
          <a:prstGeom prst="rect">
            <a:avLst/>
          </a:prstGeom>
          <a:noFill/>
        </p:spPr>
        <p:txBody>
          <a:bodyPr wrap="square" rtlCol="0">
            <a:spAutoFit/>
          </a:bodyPr>
          <a:lstStyle/>
          <a:p>
            <a:pPr algn="ctr"/>
            <a:r>
              <a:rPr lang="es-PE" sz="2400" dirty="0" err="1">
                <a:solidFill>
                  <a:schemeClr val="bg1">
                    <a:lumMod val="50000"/>
                  </a:schemeClr>
                </a:solidFill>
                <a:latin typeface="Coolvetica Rg" panose="020B0603030602020004" pitchFamily="34" charset="0"/>
              </a:rPr>
              <a:t>Our</a:t>
            </a:r>
            <a:r>
              <a:rPr lang="es-PE" sz="2400" dirty="0">
                <a:solidFill>
                  <a:schemeClr val="bg1">
                    <a:lumMod val="50000"/>
                  </a:schemeClr>
                </a:solidFill>
                <a:latin typeface="Coolvetica Rg" panose="020B0603030602020004" pitchFamily="34" charset="0"/>
              </a:rPr>
              <a:t> </a:t>
            </a:r>
            <a:r>
              <a:rPr lang="es-PE" sz="2400" dirty="0" err="1">
                <a:solidFill>
                  <a:schemeClr val="bg1">
                    <a:lumMod val="50000"/>
                  </a:schemeClr>
                </a:solidFill>
                <a:latin typeface="Coolvetica Rg" panose="020B0603030602020004" pitchFamily="34" charset="0"/>
              </a:rPr>
              <a:t>Benefits</a:t>
            </a:r>
            <a:r>
              <a:rPr lang="es-PE" sz="2400" dirty="0">
                <a:solidFill>
                  <a:schemeClr val="bg1">
                    <a:lumMod val="50000"/>
                  </a:schemeClr>
                </a:solidFill>
                <a:latin typeface="Coolvetica Rg" panose="020B0603030602020004" pitchFamily="34" charset="0"/>
              </a:rPr>
              <a:t>: </a:t>
            </a:r>
          </a:p>
          <a:p>
            <a:pPr algn="ctr"/>
            <a:r>
              <a:rPr lang="es-PE" sz="2400" dirty="0">
                <a:solidFill>
                  <a:schemeClr val="bg1">
                    <a:lumMod val="50000"/>
                  </a:schemeClr>
                </a:solidFill>
                <a:latin typeface="Coolvetica Rg" panose="020B0603030602020004" pitchFamily="34" charset="0"/>
              </a:rPr>
              <a:t>RESPONSIBLE TOURISM</a:t>
            </a:r>
          </a:p>
          <a:p>
            <a:pPr algn="ctr"/>
            <a:endParaRPr lang="es-PE" sz="2000" dirty="0">
              <a:solidFill>
                <a:schemeClr val="bg1">
                  <a:lumMod val="50000"/>
                </a:schemeClr>
              </a:solidFill>
              <a:latin typeface="Coolvetica Rg" panose="020B0603030602020004" pitchFamily="34" charset="0"/>
            </a:endParaRPr>
          </a:p>
        </p:txBody>
      </p:sp>
      <p:pic>
        <p:nvPicPr>
          <p:cNvPr id="15362"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0" y="268033"/>
            <a:ext cx="4345282" cy="2808312"/>
          </a:xfrm>
          <a:prstGeom prst="rect">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2">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2000" y="3305598"/>
            <a:ext cx="4345282" cy="3258961"/>
          </a:xfrm>
          <a:prstGeom prst="rect">
            <a:avLst/>
          </a:prstGeom>
          <a:extLst>
            <a:ext uri="{909E8E84-426E-40DD-AFC4-6F175D3DCCD1}">
              <a14:hiddenFill xmlns:a14="http://schemas.microsoft.com/office/drawing/2010/main">
                <a:solidFill>
                  <a:srgbClr val="FFFFFF"/>
                </a:solidFill>
              </a14:hiddenFill>
            </a:ext>
          </a:extLst>
        </p:spPr>
      </p:pic>
      <p:pic>
        <p:nvPicPr>
          <p:cNvPr id="8" name="Picture 2">
            <a:hlinkClick r:id="rId2"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10311" y="3141791"/>
            <a:ext cx="4073657" cy="3422768"/>
          </a:xfrm>
          <a:prstGeom prst="rect">
            <a:avLst/>
          </a:prstGeom>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rotWithShape="1">
          <a:blip r:embed="rId6" cstate="email">
            <a:extLst>
              <a:ext uri="{28A0092B-C50C-407E-A947-70E740481C1C}">
                <a14:useLocalDpi xmlns:a14="http://schemas.microsoft.com/office/drawing/2010/main"/>
              </a:ext>
            </a:extLst>
          </a:blip>
          <a:srcRect l="78756" t="19701"/>
          <a:stretch/>
        </p:blipFill>
        <p:spPr>
          <a:xfrm>
            <a:off x="7200899" y="6490229"/>
            <a:ext cx="1942141" cy="367050"/>
          </a:xfrm>
          <a:prstGeom prst="rect">
            <a:avLst/>
          </a:prstGeom>
        </p:spPr>
      </p:pic>
    </p:spTree>
    <p:extLst>
      <p:ext uri="{BB962C8B-B14F-4D97-AF65-F5344CB8AC3E}">
        <p14:creationId xmlns:p14="http://schemas.microsoft.com/office/powerpoint/2010/main" val="1610924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17565" y="1149721"/>
            <a:ext cx="3960440" cy="1815882"/>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285750" indent="-285750">
              <a:buFont typeface="Wingdings" panose="05000000000000000000" pitchFamily="2" charset="2"/>
              <a:buChar char="Ø"/>
            </a:pPr>
            <a:r>
              <a:rPr lang="es-PE" sz="16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Guides</a:t>
            </a:r>
            <a:endParaRPr lang="es-PE"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n-US"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Chefs</a:t>
            </a:r>
            <a:endParaRPr lang="es-PE"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s-PE" sz="16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Porters</a:t>
            </a:r>
            <a:endParaRPr lang="es-PE"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s-PE"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Office Staff</a:t>
            </a:r>
          </a:p>
          <a:p>
            <a:pPr marL="285750" indent="-285750">
              <a:buFont typeface="Wingdings" panose="05000000000000000000" pitchFamily="2" charset="2"/>
              <a:buChar char="Ø"/>
            </a:pPr>
            <a:r>
              <a:rPr lang="es-PE" sz="16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Muleteer</a:t>
            </a:r>
            <a:endParaRPr lang="es-PE"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s-PE"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Drivers</a:t>
            </a:r>
          </a:p>
          <a:p>
            <a:pPr marL="285750" indent="-285750">
              <a:buFont typeface="Wingdings" panose="05000000000000000000" pitchFamily="2" charset="2"/>
              <a:buChar char="Ø"/>
            </a:pPr>
            <a:r>
              <a:rPr lang="es-PE" sz="16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Others</a:t>
            </a:r>
            <a:endParaRPr lang="es-PE" sz="16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4 CuadroTexto"/>
          <p:cNvSpPr txBox="1"/>
          <p:nvPr/>
        </p:nvSpPr>
        <p:spPr>
          <a:xfrm>
            <a:off x="237016" y="207128"/>
            <a:ext cx="3816424" cy="1107996"/>
          </a:xfrm>
          <a:prstGeom prst="rect">
            <a:avLst/>
          </a:prstGeom>
          <a:noFill/>
        </p:spPr>
        <p:txBody>
          <a:bodyPr wrap="square" rtlCol="0">
            <a:spAutoFit/>
          </a:bodyPr>
          <a:lstStyle/>
          <a:p>
            <a:pPr algn="ctr"/>
            <a:r>
              <a:rPr lang="es-PE" sz="2400" dirty="0">
                <a:solidFill>
                  <a:schemeClr val="tx1">
                    <a:lumMod val="50000"/>
                    <a:lumOff val="50000"/>
                  </a:schemeClr>
                </a:solidFill>
                <a:latin typeface="Coolvetica Rg" panose="020B0603030602020004" pitchFamily="34" charset="0"/>
              </a:rPr>
              <a:t>EMPOWERMENT, TRAINING AND COACHING</a:t>
            </a:r>
          </a:p>
          <a:p>
            <a:pPr algn="ctr"/>
            <a:endParaRPr lang="es-PE" b="1" i="1" u="sng" dirty="0">
              <a:solidFill>
                <a:schemeClr val="accent3">
                  <a:lumMod val="50000"/>
                </a:schemeClr>
              </a:solidFill>
              <a:latin typeface="Calibri (Cuerpo)"/>
            </a:endParaRPr>
          </a:p>
        </p:txBody>
      </p:sp>
      <p:pic>
        <p:nvPicPr>
          <p:cNvPr id="15362" name="Picture 2">
            <a:hlinkClick r:id="rId2"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23"/>
          <a:stretch/>
        </p:blipFill>
        <p:spPr bwMode="auto">
          <a:xfrm>
            <a:off x="4587241" y="3030096"/>
            <a:ext cx="4449256" cy="3456384"/>
          </a:xfrm>
          <a:prstGeom prst="rect">
            <a:avLst/>
          </a:prstGeom>
          <a:extLst>
            <a:ext uri="{909E8E84-426E-40DD-AFC4-6F175D3DCCD1}">
              <a14:hiddenFill xmlns:a14="http://schemas.microsoft.com/office/drawing/2010/main">
                <a:solidFill>
                  <a:srgbClr val="FFFFFF"/>
                </a:solidFill>
              </a14:hiddenFill>
            </a:ext>
          </a:extLst>
        </p:spPr>
      </p:pic>
      <p:pic>
        <p:nvPicPr>
          <p:cNvPr id="7" name="Picture 2">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9511" y="3030096"/>
            <a:ext cx="4236549" cy="3456384"/>
          </a:xfrm>
          <a:prstGeom prst="rect">
            <a:avLst/>
          </a:prstGeom>
          <a:extLst>
            <a:ext uri="{909E8E84-426E-40DD-AFC4-6F175D3DCCD1}">
              <a14:hiddenFill xmlns:a14="http://schemas.microsoft.com/office/drawing/2010/main">
                <a:solidFill>
                  <a:srgbClr val="FFFFFF"/>
                </a:solidFill>
              </a14:hiddenFill>
            </a:ext>
          </a:extLst>
        </p:spPr>
      </p:pic>
      <p:pic>
        <p:nvPicPr>
          <p:cNvPr id="8" name="Picture 2">
            <a:hlinkClick r:id="rId2"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976" b="12911"/>
          <a:stretch/>
        </p:blipFill>
        <p:spPr bwMode="auto">
          <a:xfrm>
            <a:off x="4587241" y="207128"/>
            <a:ext cx="4449255" cy="2758474"/>
          </a:xfrm>
          <a:prstGeom prst="rect">
            <a:avLst/>
          </a:prstGeom>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rotWithShape="1">
          <a:blip r:embed="rId6" cstate="email">
            <a:extLst>
              <a:ext uri="{28A0092B-C50C-407E-A947-70E740481C1C}">
                <a14:useLocalDpi xmlns:a14="http://schemas.microsoft.com/office/drawing/2010/main"/>
              </a:ext>
            </a:extLst>
          </a:blip>
          <a:srcRect l="78756" t="19701"/>
          <a:stretch/>
        </p:blipFill>
        <p:spPr>
          <a:xfrm>
            <a:off x="7200899" y="6490229"/>
            <a:ext cx="1942141" cy="367050"/>
          </a:xfrm>
          <a:prstGeom prst="rect">
            <a:avLst/>
          </a:prstGeom>
        </p:spPr>
      </p:pic>
    </p:spTree>
    <p:extLst>
      <p:ext uri="{BB962C8B-B14F-4D97-AF65-F5344CB8AC3E}">
        <p14:creationId xmlns:p14="http://schemas.microsoft.com/office/powerpoint/2010/main" val="3774124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80" y="361"/>
            <a:ext cx="9181057" cy="18286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8799"/>
          </a:p>
        </p:txBody>
      </p:sp>
      <p:sp>
        <p:nvSpPr>
          <p:cNvPr id="2" name="CuadroTexto 1"/>
          <p:cNvSpPr txBox="1"/>
          <p:nvPr/>
        </p:nvSpPr>
        <p:spPr>
          <a:xfrm>
            <a:off x="438543" y="441143"/>
            <a:ext cx="8304928" cy="1200329"/>
          </a:xfrm>
          <a:prstGeom prst="rect">
            <a:avLst/>
          </a:prstGeom>
          <a:noFill/>
        </p:spPr>
        <p:txBody>
          <a:bodyPr wrap="square" rtlCol="0">
            <a:spAutoFit/>
          </a:bodyPr>
          <a:lstStyle/>
          <a:p>
            <a:pPr algn="ctr"/>
            <a:r>
              <a:rPr lang="es-PE"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General </a:t>
            </a:r>
            <a:r>
              <a:rPr lang="es-PE" sz="1600" dirty="0" err="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enquiries</a:t>
            </a:r>
            <a:r>
              <a:rPr lang="es-PE"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a:t>
            </a:r>
            <a:r>
              <a:rPr lang="es-PE"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hlinkClick r:id="rId3"/>
              </a:rPr>
              <a:t>Info@metropolitan-touring.com.pe</a:t>
            </a:r>
            <a:endParaRPr lang="es-PE"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s-PE" sz="1600" dirty="0" err="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Phone</a:t>
            </a:r>
            <a:r>
              <a:rPr lang="es-PE"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+(51 1) 715 5515</a:t>
            </a:r>
          </a:p>
          <a:p>
            <a:pPr algn="ctr" defTabSz="914305"/>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For more details, comments and bookings, please contact us:</a:t>
            </a:r>
          </a:p>
          <a:p>
            <a:pPr algn="ctr"/>
            <a:endParaRPr lang="es-PE" sz="2400" dirty="0"/>
          </a:p>
        </p:txBody>
      </p:sp>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t="55863"/>
          <a:stretch/>
        </p:blipFill>
        <p:spPr>
          <a:xfrm>
            <a:off x="136390" y="5944160"/>
            <a:ext cx="8932768" cy="815172"/>
          </a:xfrm>
          <a:prstGeom prst="rect">
            <a:avLst/>
          </a:prstGeom>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4348" t="6700" r="58695" b="72282"/>
          <a:stretch/>
        </p:blipFill>
        <p:spPr>
          <a:xfrm>
            <a:off x="3428860" y="2888485"/>
            <a:ext cx="2291312" cy="1243040"/>
          </a:xfrm>
          <a:prstGeom prst="rect">
            <a:avLst/>
          </a:prstGeom>
        </p:spPr>
      </p:pic>
      <p:sp>
        <p:nvSpPr>
          <p:cNvPr id="15" name="CuadroTexto 14">
            <a:extLst>
              <a:ext uri="{FF2B5EF4-FFF2-40B4-BE49-F238E27FC236}">
                <a16:creationId xmlns:a16="http://schemas.microsoft.com/office/drawing/2014/main" id="{414A8DE9-1ED6-4807-8686-B4DDFF8BD326}"/>
              </a:ext>
            </a:extLst>
          </p:cNvPr>
          <p:cNvSpPr txBox="1"/>
          <p:nvPr/>
        </p:nvSpPr>
        <p:spPr>
          <a:xfrm>
            <a:off x="5537879" y="4404578"/>
            <a:ext cx="3573063" cy="707886"/>
          </a:xfrm>
          <a:prstGeom prst="rect">
            <a:avLst/>
          </a:prstGeom>
          <a:noFill/>
        </p:spPr>
        <p:txBody>
          <a:bodyPr wrap="square" rtlCol="0">
            <a:spAutoFit/>
          </a:bodyPr>
          <a:lstStyle/>
          <a:p>
            <a:pPr algn="ctr"/>
            <a:r>
              <a:rPr lang="es-419"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Karen </a:t>
            </a:r>
            <a:r>
              <a:rPr lang="es-419" sz="10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Yesquen</a:t>
            </a:r>
            <a:endParaRPr lang="es-PE"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s-419" sz="10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Account</a:t>
            </a:r>
            <a:r>
              <a:rPr lang="es-419"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lang="es-419" sz="10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Excutive</a:t>
            </a:r>
            <a:endParaRPr lang="x-none"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s-419" altLang="x-none" sz="10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hlinkClick r:id="rId6"/>
              </a:rPr>
              <a:t>kyesquen</a:t>
            </a:r>
            <a:r>
              <a:rPr lang="x-none" altLang="x-none"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hlinkClick r:id="rId6"/>
              </a:rPr>
              <a:t>@metropolitan-touring.com.pe</a:t>
            </a:r>
            <a:r>
              <a:rPr lang="x-none" altLang="x-none"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p>
          <a:p>
            <a:pPr algn="ctr"/>
            <a:r>
              <a:rPr lang="x-none"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Skype:</a:t>
            </a:r>
            <a:r>
              <a:rPr lang="es-419"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Karen-</a:t>
            </a:r>
            <a:r>
              <a:rPr lang="es-419" sz="1000"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mtp</a:t>
            </a:r>
            <a:endParaRPr lang="x-none"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9">
            <a:extLst>
              <a:ext uri="{FF2B5EF4-FFF2-40B4-BE49-F238E27FC236}">
                <a16:creationId xmlns:a16="http://schemas.microsoft.com/office/drawing/2014/main" id="{91DD17A0-A7E4-40C6-B0FB-4A3533A3809C}"/>
              </a:ext>
            </a:extLst>
          </p:cNvPr>
          <p:cNvSpPr txBox="1"/>
          <p:nvPr/>
        </p:nvSpPr>
        <p:spPr>
          <a:xfrm>
            <a:off x="-353572" y="4470183"/>
            <a:ext cx="4353169" cy="954107"/>
          </a:xfrm>
          <a:prstGeom prst="rect">
            <a:avLst/>
          </a:prstGeom>
          <a:noFill/>
        </p:spPr>
        <p:txBody>
          <a:bodyPr wrap="square" rtlCol="0">
            <a:spAutoFit/>
          </a:bodyPr>
          <a:lstStyle/>
          <a:p>
            <a:pPr algn="ctr"/>
            <a:r>
              <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Mariela </a:t>
            </a:r>
            <a:r>
              <a:rPr lang="x-none" sz="10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Chiara</a:t>
            </a:r>
            <a:endPar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Sales Leader USA, </a:t>
            </a:r>
            <a:r>
              <a:rPr lang="x-none" sz="10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Canada</a:t>
            </a:r>
            <a:r>
              <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&amp; </a:t>
            </a:r>
            <a:r>
              <a:rPr lang="x-none" sz="10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Latin</a:t>
            </a:r>
            <a:r>
              <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lang="x-none" sz="10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America</a:t>
            </a:r>
            <a:endPar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x-none" alt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hlinkClick r:id="rId7"/>
              </a:rPr>
              <a:t>mchiara@metropolitan-touring.com.pe</a:t>
            </a:r>
            <a:r>
              <a:rPr lang="x-none" alt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p>
          <a:p>
            <a:pPr algn="ctr"/>
            <a:r>
              <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Skype: </a:t>
            </a:r>
            <a:r>
              <a:rPr lang="x-none" sz="10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Mariela.chiara</a:t>
            </a:r>
            <a:endParaRPr lang="x-none" sz="1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x-none" sz="1600" dirty="0">
              <a:solidFill>
                <a:schemeClr val="tx1">
                  <a:lumMod val="50000"/>
                  <a:lumOff val="50000"/>
                </a:schemeClr>
              </a:solidFill>
            </a:endParaRPr>
          </a:p>
        </p:txBody>
      </p:sp>
      <p:pic>
        <p:nvPicPr>
          <p:cNvPr id="14" name="Imagen 13">
            <a:extLst>
              <a:ext uri="{FF2B5EF4-FFF2-40B4-BE49-F238E27FC236}">
                <a16:creationId xmlns:a16="http://schemas.microsoft.com/office/drawing/2014/main" id="{B97B8612-532A-4D79-B4F1-9803DD25F8F4}"/>
              </a:ext>
            </a:extLst>
          </p:cNvPr>
          <p:cNvPicPr>
            <a:picLocks noChangeAspect="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962443" y="2657061"/>
            <a:ext cx="1721141" cy="1747517"/>
          </a:xfrm>
          <a:prstGeom prst="rect">
            <a:avLst/>
          </a:prstGeom>
        </p:spPr>
      </p:pic>
      <p:pic>
        <p:nvPicPr>
          <p:cNvPr id="5" name="Imagen 4">
            <a:extLst>
              <a:ext uri="{FF2B5EF4-FFF2-40B4-BE49-F238E27FC236}">
                <a16:creationId xmlns:a16="http://schemas.microsoft.com/office/drawing/2014/main" id="{89D0F1BF-7FC8-4805-9851-C8D7856E9A4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41137" t="14634" r="13334" b="19512"/>
          <a:stretch/>
        </p:blipFill>
        <p:spPr>
          <a:xfrm rot="16200000">
            <a:off x="6561854" y="2718664"/>
            <a:ext cx="1641299" cy="1582682"/>
          </a:xfrm>
          <a:prstGeom prst="ellipse">
            <a:avLst/>
          </a:prstGeom>
        </p:spPr>
      </p:pic>
    </p:spTree>
    <p:extLst>
      <p:ext uri="{BB962C8B-B14F-4D97-AF65-F5344CB8AC3E}">
        <p14:creationId xmlns:p14="http://schemas.microsoft.com/office/powerpoint/2010/main" val="38239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8">
            <a:extLst>
              <a:ext uri="{FF2B5EF4-FFF2-40B4-BE49-F238E27FC236}">
                <a16:creationId xmlns:a16="http://schemas.microsoft.com/office/drawing/2014/main" id="{641B52AB-DDAF-484C-9A91-350132A180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70"/>
          <a:stretch/>
        </p:blipFill>
        <p:spPr>
          <a:xfrm>
            <a:off x="115236" y="135530"/>
            <a:ext cx="8913530" cy="6266222"/>
          </a:xfrm>
        </p:spPr>
      </p:pic>
      <p:sp>
        <p:nvSpPr>
          <p:cNvPr id="6" name="4 Rectángulo"/>
          <p:cNvSpPr>
            <a:spLocks noChangeArrowheads="1"/>
          </p:cNvSpPr>
          <p:nvPr/>
        </p:nvSpPr>
        <p:spPr bwMode="auto">
          <a:xfrm>
            <a:off x="2105018" y="3920881"/>
            <a:ext cx="8294400" cy="23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pPr>
            <a:r>
              <a:rPr lang="en-US" altLang="es-PE" sz="2903" dirty="0">
                <a:solidFill>
                  <a:schemeClr val="bg1"/>
                </a:solidFill>
                <a:latin typeface="Coolvetica Rg" panose="020B0603030602020004" pitchFamily="34" charset="0"/>
              </a:rPr>
              <a:t>Thank You!</a:t>
            </a:r>
          </a:p>
          <a:p>
            <a:pPr algn="ctr" eaLnBrk="1" hangingPunct="1"/>
            <a:r>
              <a:rPr lang="en-US" altLang="es-PE" sz="2540" dirty="0">
                <a:solidFill>
                  <a:schemeClr val="bg1"/>
                </a:solidFill>
                <a:latin typeface="Coolvetica Rg" panose="020B0603030602020004" pitchFamily="34" charset="0"/>
              </a:rPr>
              <a:t>For bookings and further information</a:t>
            </a:r>
          </a:p>
          <a:p>
            <a:pPr algn="ctr" eaLnBrk="1" hangingPunct="1"/>
            <a:r>
              <a:rPr lang="en-US" altLang="es-PE" sz="2540" dirty="0">
                <a:solidFill>
                  <a:schemeClr val="bg1"/>
                </a:solidFill>
                <a:latin typeface="Coolvetica Rg" panose="020B0603030602020004" pitchFamily="34" charset="0"/>
              </a:rPr>
              <a:t>please contact your Sales Expert</a:t>
            </a:r>
          </a:p>
          <a:p>
            <a:pPr algn="ctr" eaLnBrk="1" hangingPunct="1"/>
            <a:r>
              <a:rPr lang="en-US" altLang="es-PE" sz="2540" dirty="0">
                <a:solidFill>
                  <a:schemeClr val="bg1"/>
                </a:solidFill>
                <a:latin typeface="Coolvetica Rg" panose="020B0603030602020004" pitchFamily="34" charset="0"/>
                <a:hlinkClick r:id="rId3"/>
              </a:rPr>
              <a:t>info@metropolitan-touring.com.pe</a:t>
            </a:r>
            <a:endParaRPr lang="es-PE" altLang="es-PE" sz="2540" dirty="0">
              <a:solidFill>
                <a:schemeClr val="bg1"/>
              </a:solidFill>
              <a:latin typeface="Coolvetica Rg" panose="020B0603030602020004" pitchFamily="34" charset="0"/>
            </a:endParaRPr>
          </a:p>
          <a:p>
            <a:pPr algn="ctr" eaLnBrk="1" hangingPunct="1"/>
            <a:endParaRPr lang="en-US" altLang="es-PE" sz="2540" dirty="0">
              <a:solidFill>
                <a:schemeClr val="bg1"/>
              </a:solidFill>
              <a:latin typeface="Coolvetica Rg" panose="020B0603030602020004" pitchFamily="34" charset="0"/>
            </a:endParaRPr>
          </a:p>
        </p:txBody>
      </p:sp>
      <p:pic>
        <p:nvPicPr>
          <p:cNvPr id="7" name="Picture 2" descr="F:\Imágenes\Image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00" y="6493387"/>
            <a:ext cx="8294400" cy="39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93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78" y="98158"/>
            <a:ext cx="8887986" cy="637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1" y="6476360"/>
            <a:ext cx="9142080" cy="380920"/>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91080" y="457825"/>
            <a:ext cx="4266304" cy="2302770"/>
          </a:xfrm>
          <a:prstGeom prst="rect">
            <a:avLst/>
          </a:prstGeom>
        </p:spPr>
      </p:pic>
    </p:spTree>
    <p:extLst>
      <p:ext uri="{BB962C8B-B14F-4D97-AF65-F5344CB8AC3E}">
        <p14:creationId xmlns:p14="http://schemas.microsoft.com/office/powerpoint/2010/main" val="3251685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329" y="153088"/>
            <a:ext cx="8837344" cy="6247088"/>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1" y="6400176"/>
            <a:ext cx="9142080" cy="457104"/>
          </a:xfrm>
          <a:prstGeom prst="rect">
            <a:avLst/>
          </a:prstGeom>
        </p:spPr>
      </p:pic>
      <p:pic>
        <p:nvPicPr>
          <p:cNvPr id="5" name="Imagen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881" y="534008"/>
            <a:ext cx="3656832" cy="2015612"/>
          </a:xfrm>
          <a:prstGeom prst="rect">
            <a:avLst/>
          </a:prstGeom>
        </p:spPr>
      </p:pic>
    </p:spTree>
    <p:extLst>
      <p:ext uri="{BB962C8B-B14F-4D97-AF65-F5344CB8AC3E}">
        <p14:creationId xmlns:p14="http://schemas.microsoft.com/office/powerpoint/2010/main" val="384362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l="-862"/>
          <a:stretch/>
        </p:blipFill>
        <p:spPr>
          <a:xfrm>
            <a:off x="77145" y="153088"/>
            <a:ext cx="8913529" cy="6247088"/>
          </a:xfrm>
          <a:prstGeom prst="rect">
            <a:avLst/>
          </a:prstGeom>
        </p:spPr>
      </p:pic>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1" y="6476360"/>
            <a:ext cx="9142080" cy="380920"/>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737" y="381641"/>
            <a:ext cx="3733016" cy="2424174"/>
          </a:xfrm>
          <a:prstGeom prst="rect">
            <a:avLst/>
          </a:prstGeom>
        </p:spPr>
      </p:pic>
    </p:spTree>
    <p:extLst>
      <p:ext uri="{BB962C8B-B14F-4D97-AF65-F5344CB8AC3E}">
        <p14:creationId xmlns:p14="http://schemas.microsoft.com/office/powerpoint/2010/main" val="195905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1" y="6400176"/>
            <a:ext cx="9142080" cy="457104"/>
          </a:xfrm>
          <a:prstGeom prst="rect">
            <a:avLst/>
          </a:prstGeom>
        </p:spPr>
      </p:pic>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134283" y="153088"/>
            <a:ext cx="8875436" cy="6247088"/>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1" y="674440"/>
            <a:ext cx="4032929" cy="1916537"/>
          </a:xfrm>
          <a:prstGeom prst="rect">
            <a:avLst/>
          </a:prstGeom>
        </p:spPr>
      </p:pic>
    </p:spTree>
    <p:extLst>
      <p:ext uri="{BB962C8B-B14F-4D97-AF65-F5344CB8AC3E}">
        <p14:creationId xmlns:p14="http://schemas.microsoft.com/office/powerpoint/2010/main" val="3012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1" y="6400176"/>
            <a:ext cx="9142080" cy="457104"/>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53329" y="153088"/>
            <a:ext cx="8837344" cy="6247088"/>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880" y="4724129"/>
            <a:ext cx="4301199" cy="1447496"/>
          </a:xfrm>
          <a:prstGeom prst="rect">
            <a:avLst/>
          </a:prstGeom>
        </p:spPr>
      </p:pic>
    </p:spTree>
    <p:extLst>
      <p:ext uri="{BB962C8B-B14F-4D97-AF65-F5344CB8AC3E}">
        <p14:creationId xmlns:p14="http://schemas.microsoft.com/office/powerpoint/2010/main" val="153288202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TotalTime>
  <Words>844</Words>
  <Application>Microsoft Office PowerPoint</Application>
  <PresentationFormat>Presentación en pantalla (4:3)</PresentationFormat>
  <Paragraphs>139</Paragraphs>
  <Slides>47</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Arial</vt:lpstr>
      <vt:lpstr>Calibri</vt:lpstr>
      <vt:lpstr>Calibri (Cuerpo)</vt:lpstr>
      <vt:lpstr>Calibri Light</vt:lpstr>
      <vt:lpstr>Coolvetica Rg</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Index: </vt:lpstr>
      <vt:lpstr>Inca Trail Express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Alfredo Lau Ayllon</dc:creator>
  <cp:lastModifiedBy>Jorge Alfredo Lau Ayllon</cp:lastModifiedBy>
  <cp:revision>37</cp:revision>
  <dcterms:created xsi:type="dcterms:W3CDTF">2017-06-02T17:27:46Z</dcterms:created>
  <dcterms:modified xsi:type="dcterms:W3CDTF">2017-06-09T18:35:58Z</dcterms:modified>
</cp:coreProperties>
</file>