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702" r:id="rId3"/>
    <p:sldMasterId id="2147483705" r:id="rId4"/>
    <p:sldMasterId id="2147483711" r:id="rId5"/>
    <p:sldMasterId id="2147483715" r:id="rId6"/>
  </p:sldMasterIdLst>
  <p:notesMasterIdLst>
    <p:notesMasterId r:id="rId109"/>
  </p:notesMasterIdLst>
  <p:sldIdLst>
    <p:sldId id="256" r:id="rId7"/>
    <p:sldId id="414" r:id="rId8"/>
    <p:sldId id="567" r:id="rId9"/>
    <p:sldId id="482" r:id="rId10"/>
    <p:sldId id="591" r:id="rId11"/>
    <p:sldId id="592" r:id="rId12"/>
    <p:sldId id="593" r:id="rId13"/>
    <p:sldId id="594" r:id="rId14"/>
    <p:sldId id="595" r:id="rId15"/>
    <p:sldId id="596" r:id="rId16"/>
    <p:sldId id="489" r:id="rId17"/>
    <p:sldId id="490" r:id="rId18"/>
    <p:sldId id="597" r:id="rId19"/>
    <p:sldId id="504" r:id="rId20"/>
    <p:sldId id="491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8" r:id="rId29"/>
    <p:sldId id="492" r:id="rId30"/>
    <p:sldId id="579" r:id="rId31"/>
    <p:sldId id="367" r:id="rId32"/>
    <p:sldId id="500" r:id="rId33"/>
    <p:sldId id="598" r:id="rId34"/>
    <p:sldId id="505" r:id="rId35"/>
    <p:sldId id="501" r:id="rId36"/>
    <p:sldId id="506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508" r:id="rId46"/>
    <p:sldId id="599" r:id="rId47"/>
    <p:sldId id="507" r:id="rId48"/>
    <p:sldId id="509" r:id="rId49"/>
    <p:sldId id="468" r:id="rId50"/>
    <p:sldId id="470" r:id="rId51"/>
    <p:sldId id="510" r:id="rId52"/>
    <p:sldId id="511" r:id="rId53"/>
    <p:sldId id="471" r:id="rId54"/>
    <p:sldId id="472" r:id="rId55"/>
    <p:sldId id="473" r:id="rId56"/>
    <p:sldId id="474" r:id="rId57"/>
    <p:sldId id="475" r:id="rId58"/>
    <p:sldId id="476" r:id="rId59"/>
    <p:sldId id="512" r:id="rId60"/>
    <p:sldId id="600" r:id="rId61"/>
    <p:sldId id="520" r:id="rId62"/>
    <p:sldId id="513" r:id="rId63"/>
    <p:sldId id="514" r:id="rId64"/>
    <p:sldId id="515" r:id="rId65"/>
    <p:sldId id="373" r:id="rId66"/>
    <p:sldId id="374" r:id="rId67"/>
    <p:sldId id="375" r:id="rId68"/>
    <p:sldId id="376" r:id="rId69"/>
    <p:sldId id="377" r:id="rId70"/>
    <p:sldId id="564" r:id="rId71"/>
    <p:sldId id="280" r:id="rId72"/>
    <p:sldId id="516" r:id="rId73"/>
    <p:sldId id="518" r:id="rId74"/>
    <p:sldId id="519" r:id="rId75"/>
    <p:sldId id="331" r:id="rId76"/>
    <p:sldId id="521" r:id="rId77"/>
    <p:sldId id="332" r:id="rId78"/>
    <p:sldId id="334" r:id="rId79"/>
    <p:sldId id="524" r:id="rId80"/>
    <p:sldId id="523" r:id="rId81"/>
    <p:sldId id="525" r:id="rId82"/>
    <p:sldId id="338" r:id="rId83"/>
    <p:sldId id="437" r:id="rId84"/>
    <p:sldId id="420" r:id="rId85"/>
    <p:sldId id="528" r:id="rId86"/>
    <p:sldId id="527" r:id="rId87"/>
    <p:sldId id="529" r:id="rId88"/>
    <p:sldId id="411" r:id="rId89"/>
    <p:sldId id="421" r:id="rId90"/>
    <p:sldId id="531" r:id="rId91"/>
    <p:sldId id="533" r:id="rId92"/>
    <p:sldId id="565" r:id="rId93"/>
    <p:sldId id="534" r:id="rId94"/>
    <p:sldId id="424" r:id="rId95"/>
    <p:sldId id="425" r:id="rId96"/>
    <p:sldId id="562" r:id="rId97"/>
    <p:sldId id="542" r:id="rId98"/>
    <p:sldId id="544" r:id="rId99"/>
    <p:sldId id="557" r:id="rId100"/>
    <p:sldId id="555" r:id="rId101"/>
    <p:sldId id="553" r:id="rId102"/>
    <p:sldId id="605" r:id="rId103"/>
    <p:sldId id="601" r:id="rId104"/>
    <p:sldId id="602" r:id="rId105"/>
    <p:sldId id="603" r:id="rId106"/>
    <p:sldId id="604" r:id="rId107"/>
    <p:sldId id="566" r:id="rId108"/>
  </p:sldIdLst>
  <p:sldSz cx="9144000" cy="6858000" type="screen4x3"/>
  <p:notesSz cx="9144000" cy="6858000"/>
  <p:defaultTextStyle>
    <a:defPPr>
      <a:defRPr lang="es-PE"/>
    </a:defPPr>
    <a:lvl1pPr marL="0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56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317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476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633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794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950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102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266" algn="l" defTabSz="912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9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0932" autoAdjust="0"/>
  </p:normalViewPr>
  <p:slideViewPr>
    <p:cSldViewPr>
      <p:cViewPr varScale="1">
        <p:scale>
          <a:sx n="65" d="100"/>
          <a:sy n="65" d="100"/>
        </p:scale>
        <p:origin x="60" y="360"/>
      </p:cViewPr>
      <p:guideLst>
        <p:guide orient="horz" pos="2439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315E3-B56B-403C-894C-BD83BCE8F765}" type="datetimeFigureOut">
              <a:rPr lang="es-PE" smtClean="0"/>
              <a:t>24/03/2017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3AFE3-2300-4D1A-B2A9-E18D1B208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303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56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17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76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633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794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950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102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266" algn="l" defTabSz="912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6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 Grading que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ciudades</a:t>
            </a:r>
            <a:r>
              <a:rPr lang="en-US" dirty="0"/>
              <a:t> no </a:t>
            </a:r>
            <a:r>
              <a:rPr lang="en-US" dirty="0" err="1"/>
              <a:t>tienen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43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078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2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54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387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4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8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: Day 5 , overnight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65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2541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 </a:t>
            </a:r>
            <a:r>
              <a:rPr lang="en-US" dirty="0" err="1"/>
              <a:t>titulo,interlineado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66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423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Revisar</a:t>
            </a:r>
            <a:r>
              <a:rPr lang="en-US" dirty="0"/>
              <a:t> titulus de </a:t>
            </a:r>
            <a:r>
              <a:rPr lang="en-US" dirty="0" err="1"/>
              <a:t>cada</a:t>
            </a:r>
            <a:r>
              <a:rPr lang="en-US" dirty="0"/>
              <a:t> extension, </a:t>
            </a:r>
            <a:r>
              <a:rPr lang="en-US" dirty="0" err="1"/>
              <a:t>poner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/</a:t>
            </a:r>
            <a:r>
              <a:rPr lang="en-US" dirty="0" err="1"/>
              <a:t>noches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67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5726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1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66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7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8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6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91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83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4616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60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7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06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5180419" y="6515335"/>
            <a:ext cx="3963583" cy="3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27" tIns="46463" rIns="92927" bIns="46463" anchor="b"/>
          <a:lstStyle>
            <a:lvl1pPr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820CD9C-7D3E-4579-9D80-67A88D72885B}" type="slidenum">
              <a:rPr lang="es-ES" sz="1200">
                <a:solidFill>
                  <a:srgbClr val="000000"/>
                </a:solidFill>
              </a:rPr>
              <a:pPr algn="r" eaLnBrk="1" hangingPunct="1"/>
              <a:t>32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5180419" y="6515335"/>
            <a:ext cx="3963583" cy="3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27" tIns="46463" rIns="92927" bIns="46463" anchor="b"/>
          <a:lstStyle>
            <a:lvl1pPr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C674DDE-4331-459C-AE2B-7AF0929F9AF2}" type="slidenum">
              <a:rPr lang="es-ES" sz="1200">
                <a:solidFill>
                  <a:srgbClr val="000000"/>
                </a:solidFill>
              </a:rPr>
              <a:pPr algn="r" eaLnBrk="1" hangingPunct="1"/>
              <a:t>34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3AFE3-2300-4D1A-B2A9-E18D1B208C6B}" type="slidenum">
              <a:rPr lang="es-PE" smtClean="0"/>
              <a:t>35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058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5180419" y="6515335"/>
            <a:ext cx="3963583" cy="3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27" tIns="46463" rIns="92927" bIns="46463" anchor="b"/>
          <a:lstStyle>
            <a:lvl1pPr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820CD9C-7D3E-4579-9D80-67A88D72885B}" type="slidenum">
              <a:rPr lang="es-ES" sz="1200">
                <a:solidFill>
                  <a:srgbClr val="000000"/>
                </a:solidFill>
              </a:rPr>
              <a:pPr algn="r" eaLnBrk="1" hangingPunct="1"/>
              <a:t>36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8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5180419" y="6515335"/>
            <a:ext cx="3963583" cy="3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27" tIns="46463" rIns="92927" bIns="46463" anchor="b"/>
          <a:lstStyle>
            <a:lvl1pPr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820CD9C-7D3E-4579-9D80-67A88D72885B}" type="slidenum">
              <a:rPr lang="es-ES" sz="1200">
                <a:solidFill>
                  <a:srgbClr val="000000"/>
                </a:solidFill>
              </a:rPr>
              <a:pPr algn="r" eaLnBrk="1" hangingPunct="1"/>
              <a:t>37</a:t>
            </a:fld>
            <a:endParaRPr lang="es-ES" sz="1200" dirty="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99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647DD-4A2B-448B-BA17-FACF824C6E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53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223" tIns="45614" rIns="91223" bIns="456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223" tIns="45614" rIns="91223" bIns="456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fld id="{C8F95EBD-8A03-4527-81AB-F9E069297AD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8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B516BA8-14D8-4AD4-8FBB-29E40B3EE80F}" type="datetimeFigureOut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3/24/2017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D5E634C-3ADE-486D-AA44-46F6F2E8796A}" type="slidenum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‹Nº›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2" descr="C:\Users\ncallejas\AppData\Local\Microsoft\Windows\Temporary Internet Files\Content.Outlook\ILHQCW5Z\Logotipo_AA_HR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344" y="6021288"/>
            <a:ext cx="2000152" cy="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rgbClr val="064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20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78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223" tIns="45614" rIns="91223" bIns="456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223" tIns="45614" rIns="91223" bIns="456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fld id="{C8F95EBD-8A03-4527-81AB-F9E069297AD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8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B516BA8-14D8-4AD4-8FBB-29E40B3EE80F}" type="datetimeFigureOut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3/24/2017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D5E634C-3ADE-486D-AA44-46F6F2E8796A}" type="slidenum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‹Nº›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2" descr="C:\Users\ncallejas\AppData\Local\Microsoft\Windows\Temporary Internet Files\Content.Outlook\ILHQCW5Z\Logotipo_AA_HR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344" y="6021288"/>
            <a:ext cx="2000152" cy="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rgbClr val="064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4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223" tIns="45614" rIns="91223" bIns="456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223" tIns="45614" rIns="91223" bIns="456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fld id="{C8F95EBD-8A03-4527-81AB-F9E069297AD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523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B516BA8-14D8-4AD4-8FBB-29E40B3EE80F}" type="datetimeFigureOut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3/24/2017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D5E634C-3ADE-486D-AA44-46F6F2E8796A}" type="slidenum">
              <a:rPr lang="en-US">
                <a:solidFill>
                  <a:prstClr val="black"/>
                </a:solidFill>
                <a:cs typeface="Arial" pitchFamily="34" charset="0"/>
              </a:rPr>
              <a:pPr defTabSz="914400"/>
              <a:t>‹Nº›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2" descr="C:\Users\ncallejas\AppData\Local\Microsoft\Windows\Temporary Internet Files\Content.Outlook\ILHQCW5Z\Logotipo_AA_HR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344" y="6021288"/>
            <a:ext cx="2000152" cy="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rgbClr val="064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3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59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223" tIns="45614" rIns="91223" bIns="456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223" tIns="45614" rIns="91223" bIns="456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223" tIns="45614" rIns="91223" bIns="45614"/>
          <a:lstStyle>
            <a:lvl1pPr>
              <a:defRPr/>
            </a:lvl1pPr>
          </a:lstStyle>
          <a:p>
            <a:pPr>
              <a:defRPr/>
            </a:pPr>
            <a:fld id="{C8F95EBD-8A03-4527-81AB-F9E069297AD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8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75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11" tIns="45658" rIns="91311" bIns="456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311" tIns="45658" rIns="91311" bIns="456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fld id="{C8F95EBD-8A03-4527-81AB-F9E069297AD6}" type="slidenum">
              <a:rPr lang="es-ES">
                <a:solidFill>
                  <a:prstClr val="black"/>
                </a:solidFill>
              </a:rPr>
              <a:pPr defTabSz="913169">
                <a:defRPr/>
              </a:pPr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6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1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11" tIns="45658" rIns="91311" bIns="456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lIns="91311" tIns="45658" rIns="91311" bIns="456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 lIns="91311" tIns="45658" rIns="91311" bIns="45658"/>
          <a:lstStyle>
            <a:lvl1pPr>
              <a:defRPr/>
            </a:lvl1pPr>
          </a:lstStyle>
          <a:p>
            <a:pPr defTabSz="913169">
              <a:defRPr/>
            </a:pPr>
            <a:fld id="{C8F95EBD-8A03-4527-81AB-F9E069297AD6}" type="slidenum">
              <a:rPr lang="es-ES">
                <a:solidFill>
                  <a:prstClr val="black"/>
                </a:solidFill>
              </a:rPr>
              <a:pPr defTabSz="913169">
                <a:defRPr/>
              </a:pPr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5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1" r:id="rId3"/>
  </p:sldLayoutIdLst>
  <p:txStyles>
    <p:titleStyle>
      <a:lvl1pPr algn="ctr" defTabSz="9123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8" indent="-342118" algn="l" defTabSz="9123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57" indent="-285102" algn="l" defTabSz="9123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99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50" indent="-228079" algn="l" defTabSz="9123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13" indent="-228079" algn="l" defTabSz="9123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7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3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88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7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2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9123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8" indent="-342118" algn="l" defTabSz="9123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57" indent="-285102" algn="l" defTabSz="9123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99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50" indent="-228079" algn="l" defTabSz="9123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13" indent="-228079" algn="l" defTabSz="9123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7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3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88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7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79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ctr" defTabSz="9131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49" indent="-285365" algn="l" defTabSz="9131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44" indent="-228293" algn="l" defTabSz="9131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0" indent="-228293" algn="l" defTabSz="9131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4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98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66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8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9131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8" indent="-342438" algn="l" defTabSz="9131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49" indent="-285365" algn="l" defTabSz="9131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6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44" indent="-228293" algn="l" defTabSz="9131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0" indent="-228293" algn="l" defTabSz="9131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4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98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66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txStyles>
    <p:titleStyle>
      <a:lvl1pPr algn="ctr" defTabSz="9123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8" indent="-342118" algn="l" defTabSz="9123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57" indent="-285102" algn="l" defTabSz="9123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99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50" indent="-228079" algn="l" defTabSz="9123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13" indent="-228079" algn="l" defTabSz="9123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7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3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88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7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9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ctr" defTabSz="9123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8" indent="-342118" algn="l" defTabSz="9123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57" indent="-285102" algn="l" defTabSz="9123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99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50" indent="-228079" algn="l" defTabSz="9123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13" indent="-228079" algn="l" defTabSz="9123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7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031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88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7" indent="-228079" algn="l" defTabSz="9123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7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33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94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50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02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66" algn="l" defTabSz="9123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mailto:mmatos@metropolitan-touring.com.pe" TargetMode="External"/><Relationship Id="rId7" Type="http://schemas.openxmlformats.org/officeDocument/2006/relationships/image" Target="../media/image12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5" Type="http://schemas.openxmlformats.org/officeDocument/2006/relationships/hyperlink" Target="mailto:mchiara@metropolitan-touring.com.pe" TargetMode="External"/><Relationship Id="rId4" Type="http://schemas.openxmlformats.org/officeDocument/2006/relationships/hyperlink" Target="mailto:cacosta@metropolitan-touring.com.pe" TargetMode="External"/><Relationship Id="rId9" Type="http://schemas.microsoft.com/office/2007/relationships/hdphoto" Target="../media/hdphoto1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0.jpeg"/><Relationship Id="rId4" Type="http://schemas.openxmlformats.org/officeDocument/2006/relationships/image" Target="../media/image2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93.jpeg"/><Relationship Id="rId4" Type="http://schemas.openxmlformats.org/officeDocument/2006/relationships/image" Target="../media/image2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1.jpeg"/><Relationship Id="rId4" Type="http://schemas.openxmlformats.org/officeDocument/2006/relationships/image" Target="../media/image9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414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18" b="617"/>
          <a:stretch/>
        </p:blipFill>
        <p:spPr>
          <a:xfrm>
            <a:off x="152400" y="89020"/>
            <a:ext cx="8839200" cy="61593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2400" y="152400"/>
            <a:ext cx="8839200" cy="60960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CuadroTexto 3"/>
          <p:cNvSpPr txBox="1"/>
          <p:nvPr/>
        </p:nvSpPr>
        <p:spPr>
          <a:xfrm>
            <a:off x="3886200" y="838200"/>
            <a:ext cx="480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P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</a:t>
            </a:r>
            <a:r>
              <a:rPr lang="es-P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</a:t>
            </a:r>
            <a:r>
              <a:rPr lang="es-P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es-P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</a:t>
            </a:r>
            <a:r>
              <a:rPr lang="es-P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</a:t>
            </a:r>
            <a:r>
              <a:rPr lang="es-P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es-PE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Personalized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</a:t>
            </a:r>
            <a:endParaRPr lang="es-P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decades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expertise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endParaRPr lang="es-P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12%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commission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Toll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Free </a:t>
            </a:r>
            <a:r>
              <a:rPr lang="es-P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1-888-458-8567 </a:t>
            </a:r>
          </a:p>
          <a:p>
            <a:r>
              <a:rPr lang="es-P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 &amp;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-stop-shop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Peru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related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-country (</a:t>
            </a:r>
            <a:r>
              <a:rPr lang="es-P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s-P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Ecuador and Colombia!)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63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1183" y="124686"/>
            <a:ext cx="8859651" cy="62899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5"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38109" y="440829"/>
            <a:ext cx="8305800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enquiries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info@metropolitan-touring.com.pe</a:t>
            </a:r>
          </a:p>
          <a:p>
            <a:pPr algn="ctr" defTabSz="914400">
              <a:spcBef>
                <a:spcPts val="600"/>
              </a:spcBef>
              <a:defRPr/>
            </a:pPr>
            <a:r>
              <a:rPr lang="es-PE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Toll</a:t>
            </a:r>
            <a:r>
              <a:rPr lang="es-P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Free </a:t>
            </a:r>
            <a:r>
              <a:rPr lang="es-P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1-888-458-8567 </a:t>
            </a:r>
            <a:r>
              <a:rPr lang="es-P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PE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es-P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 &amp; </a:t>
            </a:r>
            <a:r>
              <a:rPr lang="es-PE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</a:t>
            </a:r>
            <a:r>
              <a:rPr lang="es-P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/ </a:t>
            </a:r>
            <a:r>
              <a:rPr lang="es-PE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</a:t>
            </a:r>
            <a:r>
              <a:rPr lang="es-PE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+(51 1) 715 5515 </a:t>
            </a:r>
            <a:endParaRPr lang="es-P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more details, comments and bookings, please contact 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648200" y="4708973"/>
            <a:ext cx="2829626" cy="16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63472" y="4426878"/>
            <a:ext cx="357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Marisol Matos</a:t>
            </a: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Exclusive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Desk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Agents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419" altLang="es-419" sz="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mmatos@metropolitan-touring.com.pe</a:t>
            </a:r>
            <a:r>
              <a:rPr lang="es-419" altLang="es-419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Skype: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marisolmatos-mtp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419" sz="12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362200" y="4484749"/>
            <a:ext cx="4353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Carla Acosta</a:t>
            </a: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Exclusive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Desk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Agents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419" altLang="es-419" sz="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cacosta@metropolitan-touring.com.pe</a:t>
            </a:r>
            <a:r>
              <a:rPr lang="es-419" altLang="es-419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Skype: Carla-mtp_1</a:t>
            </a:r>
          </a:p>
          <a:p>
            <a:pPr algn="ctr"/>
            <a:endParaRPr lang="es-419" sz="12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-354089" y="4488359"/>
            <a:ext cx="4353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Mariela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Chiara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Sales Leader USA,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Latin</a:t>
            </a:r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419" altLang="es-419" sz="8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mchiara@metropolitan-touring.com.pe</a:t>
            </a:r>
            <a:r>
              <a:rPr lang="es-419" altLang="es-419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s-419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Skype: </a:t>
            </a:r>
            <a:r>
              <a:rPr lang="es-419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Mariela.chiara</a:t>
            </a:r>
            <a:endParaRPr lang="es-419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419" sz="12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85" y="2626937"/>
            <a:ext cx="1709042" cy="17404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92" y="2626937"/>
            <a:ext cx="1709042" cy="17404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64" y="2656980"/>
            <a:ext cx="1721321" cy="17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80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" y="120710"/>
            <a:ext cx="8817864" cy="6096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3736" y="120710"/>
            <a:ext cx="8839200" cy="60960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1 CuadroTexto"/>
          <p:cNvSpPr txBox="1"/>
          <p:nvPr/>
        </p:nvSpPr>
        <p:spPr>
          <a:xfrm>
            <a:off x="-35169" y="2133600"/>
            <a:ext cx="9219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</a:p>
          <a:p>
            <a:pPr algn="ctr" defTabSz="914400"/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-35169" y="291893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questions please  use the control panel located at the right hand side of your computer.</a:t>
            </a:r>
          </a:p>
          <a:p>
            <a:pPr algn="ctr" defTabSz="914400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more details, comments and bookings, please contact us.</a:t>
            </a:r>
          </a:p>
          <a:p>
            <a:pPr algn="ctr" defTabSz="914400"/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29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2801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30" y="179574"/>
            <a:ext cx="8882742" cy="62375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60380" y="2466345"/>
            <a:ext cx="169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rgbClr val="FAA306"/>
                </a:solidFill>
                <a:latin typeface="Coolvetica Rg" panose="020B0603030602020004" pitchFamily="34" charset="0"/>
                <a:ea typeface="Coolvetica" charset="0"/>
                <a:cs typeface="Coolvetica" charset="0"/>
              </a:rPr>
              <a:t>Lima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2565858" y="3310163"/>
            <a:ext cx="34853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551214" y="3264946"/>
            <a:ext cx="5514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PE" sz="4400" dirty="0">
                <a:solidFill>
                  <a:schemeClr val="bg1"/>
                </a:solidFill>
                <a:latin typeface="Coolvetica Rg" panose="020B0603030602020004" pitchFamily="34" charset="0"/>
              </a:rPr>
              <a:t> Gateway to </a:t>
            </a:r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Peru</a:t>
            </a:r>
            <a:endParaRPr lang="es-PE" sz="4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6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249030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17526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 Martin Plaza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57200" y="4622838"/>
            <a:ext cx="5638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 of the Country and the gateway to the rest of Peru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Declared a World Cultural Heritage Site by the UNESCO due to its breathtaking colonial architecture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House of the best Pre-Hispanic Museum in South America – </a:t>
            </a:r>
            <a:r>
              <a:rPr lang="en-US" sz="1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Larco</a:t>
            </a: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Museum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Exquisite Gastronomy and Cultural exhibitions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Lima is a modern metropolis with infrastructure ideal for conventions and meetings</a:t>
            </a:r>
            <a:endParaRPr lang="es-419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22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02818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64783"/>
            <a:ext cx="7456715" cy="62360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252" y="657223"/>
            <a:ext cx="1510748" cy="47720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5769" y="1153168"/>
            <a:ext cx="3325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ENJOY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BEAUTIFUL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LIMA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114" y="6343650"/>
            <a:ext cx="151074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2/Lima,_Peru_-_Plaza_de_Armas_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76200" y="6477000"/>
            <a:ext cx="17526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Square</a:t>
            </a:r>
          </a:p>
        </p:txBody>
      </p:sp>
    </p:spTree>
    <p:extLst>
      <p:ext uri="{BB962C8B-B14F-4D97-AF65-F5344CB8AC3E}">
        <p14:creationId xmlns:p14="http://schemas.microsoft.com/office/powerpoint/2010/main" val="13781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2/Lima,_Peru_-_Plaza_de_Armas_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76200" y="6477000"/>
            <a:ext cx="17526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Cathedral of Lima</a:t>
            </a:r>
          </a:p>
        </p:txBody>
      </p:sp>
      <p:pic>
        <p:nvPicPr>
          <p:cNvPr id="6" name="Picture 7" descr="\\Srv-2003\compartidos\Fotos Peru\Lima\Catedrali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5997"/>
            <a:ext cx="9032632" cy="63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1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maperutours.com/wp-content/uploads/2016/03/catacumbas-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" y="57150"/>
            <a:ext cx="9015047" cy="63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 Francisco Catacombs</a:t>
            </a:r>
          </a:p>
        </p:txBody>
      </p:sp>
    </p:spTree>
    <p:extLst>
      <p:ext uri="{BB962C8B-B14F-4D97-AF65-F5344CB8AC3E}">
        <p14:creationId xmlns:p14="http://schemas.microsoft.com/office/powerpoint/2010/main" val="1854773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limaeslinda.files.wordpress.com/2014/04/santo-doming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Santo Domingo Convent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0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7150"/>
            <a:ext cx="89916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7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limaeslinda.files.wordpress.com/2014/04/santo-doming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Olivar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 – San Isidro District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http://4.bp.blogspot.com/-oteW38nLtAI/Uc8YFaPfqcI/AAAAAAAAAUQ/qXPrFmCIpXM/s1600/El+Oliva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5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201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rv-2003\image bank\FOTOS PROVEEDORES\Larcomar\16.01.074 r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0861"/>
            <a:ext cx="9000453" cy="63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106680" y="6477000"/>
            <a:ext cx="408432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Larcomar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Shopping Mall –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Miraflores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District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86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Mis documentos\Cristina\Image Bank\Lima\Miraflores Central Park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1" y="53292"/>
            <a:ext cx="9015045" cy="636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Kennedy Park - 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Miraflores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District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31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.flickr.com/2315/2413728352_15d998f95b_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52755"/>
            <a:ext cx="9015046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Park –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Miraflores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District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8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02" y="180911"/>
            <a:ext cx="8844196" cy="62048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30780"/>
            <a:ext cx="9144000" cy="4272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Barranco </a:t>
            </a:r>
            <a:r>
              <a:rPr lang="es-ES_tradnl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District</a:t>
            </a:r>
            <a:endParaRPr lang="es-ES_tradnl" sz="1200" b="1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76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Mis documentos\Cristina\operaciones\Barco Mariela June10\Photos\Lima\Pachacamac &amp; Gold Museum\Pachacamac 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34" y="76484"/>
            <a:ext cx="9013366" cy="685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0855"/>
            <a:ext cx="9144000" cy="443345"/>
          </a:xfrm>
          <a:prstGeom prst="rect">
            <a:avLst/>
          </a:prstGeom>
        </p:spPr>
      </p:pic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76200" y="6504801"/>
            <a:ext cx="33528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Pachacamac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Ruins</a:t>
            </a:r>
          </a:p>
        </p:txBody>
      </p:sp>
    </p:spTree>
    <p:extLst>
      <p:ext uri="{BB962C8B-B14F-4D97-AF65-F5344CB8AC3E}">
        <p14:creationId xmlns:p14="http://schemas.microsoft.com/office/powerpoint/2010/main" val="3833485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1" y="76200"/>
            <a:ext cx="9015919" cy="63019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Outdoor Activities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85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Ollantaytambo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0" name="Marcador de contenido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7" y="152400"/>
            <a:ext cx="8855273" cy="626225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32287" y="5162414"/>
            <a:ext cx="57002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Sacred Valley of the Incas (Urubamba Valley) is home of picturesque communities, impressive terraces and several important archaeological sites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Inca times, the valley was the breadbasket of the Empire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It’s still important for agriculture, as farmers plant the same fields they did in Inca times with the same crops</a:t>
            </a:r>
            <a:endParaRPr lang="es-419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63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6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5" r="56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2122" y="118334"/>
            <a:ext cx="8767483" cy="659443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6" name="Conector recto 5"/>
          <p:cNvCxnSpPr/>
          <p:nvPr/>
        </p:nvCxnSpPr>
        <p:spPr>
          <a:xfrm>
            <a:off x="2667896" y="3962400"/>
            <a:ext cx="38619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09600" y="29628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5400" dirty="0">
                <a:solidFill>
                  <a:schemeClr val="bg1"/>
                </a:solidFill>
                <a:latin typeface="Coolvetica Rg" panose="020B0603030602020004" pitchFamily="34" charset="0"/>
              </a:rPr>
              <a:t>Peru: </a:t>
            </a:r>
            <a:r>
              <a:rPr lang="es-PE" sz="5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An</a:t>
            </a:r>
            <a:r>
              <a:rPr lang="es-PE" sz="5400" dirty="0">
                <a:solidFill>
                  <a:schemeClr val="bg1"/>
                </a:solidFill>
                <a:latin typeface="Coolvetica Rg" panose="020B0603030602020004" pitchFamily="34" charset="0"/>
              </a:rPr>
              <a:t> Intense Discovery</a:t>
            </a:r>
          </a:p>
        </p:txBody>
      </p:sp>
    </p:spTree>
    <p:extLst>
      <p:ext uri="{BB962C8B-B14F-4D97-AF65-F5344CB8AC3E}">
        <p14:creationId xmlns:p14="http://schemas.microsoft.com/office/powerpoint/2010/main" val="2563033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7477591" cy="617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522" y="5715000"/>
            <a:ext cx="1391477" cy="1143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5769" y="1153168"/>
            <a:ext cx="3325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THE SACRED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VALLEY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522" y="728665"/>
            <a:ext cx="1421457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25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of the Sacred Valley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32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:\BANCO DE IMAGENES 2014\Sacred Valley\Awanacancha\_09A910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" y="76200"/>
            <a:ext cx="9015047" cy="63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1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Awanacancha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Textile Center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28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DOMAIN\Comercial\fotos\fotos valle\large_PisacMarket_MG_61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Pisac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84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9 Imagen" descr="Pisac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36" y="76201"/>
            <a:ext cx="9033010" cy="633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Pisac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Ruins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08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ristina\Documents\Cristina recuperado\Dropbox\Fotos Peru\Sacred Valley\S301006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Chinchero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Town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1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RINA\Dropbox\Fotos App\Sacred Valley\Mara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Maras Saltpans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9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ristina\Documents\Cristina recuperado\Dropbox\Fotos Peru\Sacred Valley\Mora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6200"/>
            <a:ext cx="9015046" cy="63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Moray Terraces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DOMAIN\Comercial\BANCO DE IMAGENES 2014\Sacred Valley\Ollantaytambo\_09A94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"/>
          <a:stretch/>
        </p:blipFill>
        <p:spPr bwMode="auto">
          <a:xfrm>
            <a:off x="76200" y="76483"/>
            <a:ext cx="9015046" cy="63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Ollantaytambo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Fortress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84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9015046" cy="63384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 Adventure Activities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0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2122" y="118334"/>
            <a:ext cx="8767483" cy="659443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6" name="Conector recto 5"/>
          <p:cNvCxnSpPr/>
          <p:nvPr/>
        </p:nvCxnSpPr>
        <p:spPr>
          <a:xfrm>
            <a:off x="2667896" y="3883511"/>
            <a:ext cx="38619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485016" y="2710927"/>
            <a:ext cx="4776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Why</a:t>
            </a:r>
            <a:r>
              <a:rPr lang="es-PE" sz="80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PE" sz="80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Peru</a:t>
            </a:r>
            <a:endParaRPr lang="es-PE" sz="80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17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"/>
          <a:stretch/>
        </p:blipFill>
        <p:spPr>
          <a:xfrm>
            <a:off x="152400" y="152400"/>
            <a:ext cx="8763000" cy="6248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33"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05000" y="24384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5900" dirty="0">
                <a:solidFill>
                  <a:srgbClr val="FFC000"/>
                </a:solidFill>
                <a:latin typeface="Coolvetica Rg" panose="020B0603030602020004" pitchFamily="34" charset="0"/>
              </a:rPr>
              <a:t>Machu Picchu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52600" y="332990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PE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Inca royalty </a:t>
            </a:r>
            <a:r>
              <a:rPr lang="es-PE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sanctuary</a:t>
            </a:r>
            <a:endParaRPr lang="es-PE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438400" y="3329904"/>
            <a:ext cx="4495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92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9" name="Marcador de contenido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237"/>
            <a:ext cx="8839200" cy="6299200"/>
          </a:xfrm>
          <a:prstGeom prst="rect">
            <a:avLst/>
          </a:prstGeom>
        </p:spPr>
      </p:pic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76200" y="6477000"/>
            <a:ext cx="3733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Another Perspective of Machu Picchu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33400" y="5064204"/>
            <a:ext cx="457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lost city of the Incas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mystic place of worship, a spot for star-gazing, and the private hacienda of the Inca </a:t>
            </a:r>
            <a:r>
              <a:rPr lang="en-US" sz="1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Pachacutec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real jewel in architecture and engineering</a:t>
            </a:r>
            <a:endParaRPr lang="es-419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Named one of the New Seven Wonders of the World in 2007</a:t>
            </a:r>
            <a:endParaRPr lang="es-419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33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79848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7419975" cy="62642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812" y="6386512"/>
            <a:ext cx="1500187" cy="4714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5769" y="1348038"/>
            <a:ext cx="3921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MACHU 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PICCHU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NEW SEVEN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WONDER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6911"/>
          <a:stretch/>
        </p:blipFill>
        <p:spPr>
          <a:xfrm>
            <a:off x="7643811" y="533400"/>
            <a:ext cx="1500187" cy="29384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528"/>
          <a:stretch/>
        </p:blipFill>
        <p:spPr>
          <a:xfrm>
            <a:off x="7643810" y="4267200"/>
            <a:ext cx="1500187" cy="10001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72375" y="3505200"/>
            <a:ext cx="144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  <a:p>
            <a:pPr algn="ctr"/>
            <a:r>
              <a:rPr lang="es-PE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Archaeology</a:t>
            </a:r>
            <a:r>
              <a:rPr lang="es-P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/>
            <a:r>
              <a:rPr lang="es-PE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Adventure</a:t>
            </a:r>
            <a:r>
              <a:rPr lang="es-P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PE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</a:t>
            </a:r>
            <a:r>
              <a:rPr lang="es-P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58267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D:\Usuarios\cbustamante\Documents\Cristina recuperado\mkt\webinars\2016\NTA\fot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5980"/>
            <a:ext cx="9015046" cy="63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infoperurail.com/user/foto.php?p=200911241437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4" descr="http://infoperurail.com/user/foto.php?p=200911241437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AutoShape 6" descr="http://infoperurail.com/user/foto.php?p=2009112414373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AutoShape 8" descr="http://infoperurail.com/user/foto.php?p=2013091109264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3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 to Machu Picchu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48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pirwahostelscusco.com/blog/wp-content/uploads/2014/09/Aguas-Caliente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5"/>
          <a:stretch/>
        </p:blipFill>
        <p:spPr bwMode="auto">
          <a:xfrm>
            <a:off x="76200" y="76200"/>
            <a:ext cx="9015046" cy="63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Aguas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Calientes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Town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17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43" y="119269"/>
            <a:ext cx="8885584" cy="63345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Machu Picchu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Citadel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78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4"/>
          <a:stretch/>
        </p:blipFill>
        <p:spPr>
          <a:xfrm>
            <a:off x="76200" y="76200"/>
            <a:ext cx="8991599" cy="62501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Machu Picchu </a:t>
            </a:r>
            <a:r>
              <a:rPr lang="es-ES_tradnl" sz="1200" b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Citadel</a:t>
            </a:r>
            <a:endParaRPr lang="es-ES_tradnl" sz="1200" b="1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05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ristina\Documents\Cristina recuperado\Dropbox\Fotos Peru\MAPI\IMG_240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70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OMAIN\Comercial\BANCO DE IMAGENES 2014\Machu Picchu\_09A022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6200"/>
            <a:ext cx="9015046" cy="63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 Dial - 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5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26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erfil.V2\Documents\Cristina recuperado\mkt\Proyectos 2014\nueva web MTPERU\Fotos destinos\Machu Picchu\_B5A209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93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DOMAIN\Comercial\BANCO DE IMAGENES 2014\Machu Picchu\_09A977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92" y="53975"/>
            <a:ext cx="9044354" cy="63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76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5" y="52754"/>
            <a:ext cx="9032631" cy="63616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37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5" y="64477"/>
            <a:ext cx="9032631" cy="63501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76200" y="6477000"/>
            <a:ext cx="33528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Machu Picchu Citadel</a:t>
            </a:r>
          </a:p>
          <a:p>
            <a:pPr defTabSz="914400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69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7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538" y="6400800"/>
            <a:ext cx="1414462" cy="457200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1"/>
            <a:ext cx="8991600" cy="63908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28600" y="48009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capital of the Inca Empire</a:t>
            </a:r>
            <a:endParaRPr lang="es-419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gathers impressive archaeology, cultural fusion, and mystical sites</a:t>
            </a:r>
            <a:endParaRPr lang="es-419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Cusco is today a very cosmopolitan city</a:t>
            </a:r>
            <a:endParaRPr lang="es-419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gateway to the Sacred Valley of the Incas and Machu Picchu</a:t>
            </a:r>
            <a:endParaRPr lang="es-419" sz="1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06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4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7"/>
          <a:stretch/>
        </p:blipFill>
        <p:spPr>
          <a:xfrm>
            <a:off x="152401" y="152400"/>
            <a:ext cx="7419974" cy="6248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538" y="6400800"/>
            <a:ext cx="1414462" cy="457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304800" y="1674674"/>
            <a:ext cx="3921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CUSCO,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</a:t>
            </a:r>
          </a:p>
          <a:p>
            <a:pPr algn="r"/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CENTER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969" y="690559"/>
            <a:ext cx="1414462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5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20"/>
          <a:stretch/>
        </p:blipFill>
        <p:spPr>
          <a:xfrm>
            <a:off x="76200" y="76201"/>
            <a:ext cx="8991600" cy="6400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Cusco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Main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Square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4135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6" y="52754"/>
            <a:ext cx="9030956" cy="63698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Cusco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Cobblestone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Streets</a:t>
            </a:r>
          </a:p>
        </p:txBody>
      </p:sp>
    </p:spTree>
    <p:extLst>
      <p:ext uri="{BB962C8B-B14F-4D97-AF65-F5344CB8AC3E}">
        <p14:creationId xmlns:p14="http://schemas.microsoft.com/office/powerpoint/2010/main" val="33549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90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76578" y="61596"/>
            <a:ext cx="9014668" cy="635305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Hatun</a:t>
            </a:r>
            <a:r>
              <a:rPr lang="es-ES_tradn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Rumiyoc</a:t>
            </a:r>
            <a:r>
              <a:rPr lang="es-ES_tradn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Street – 12 </a:t>
            </a:r>
            <a:r>
              <a:rPr lang="es-ES_tradnl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angle</a:t>
            </a:r>
            <a:r>
              <a:rPr lang="es-ES_tradn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stone</a:t>
            </a:r>
            <a:endParaRPr lang="es-ES_tradnl" sz="1200" b="1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79829" y="-32860"/>
            <a:ext cx="9011417" cy="644723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27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9902" y="6475752"/>
            <a:ext cx="4269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Koricancha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Temple &amp; Santo Domingo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Convent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7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ristina\Documents\Cristina recuperado\me\2013-03-03\DSC_08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1392"/>
            <a:ext cx="9015046" cy="63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San Blas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District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68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OMAIN\Comercial\BANCO DE IMAGENES 2014\Cusco City\Sacsayhuaman\_09A903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 bwMode="auto">
          <a:xfrm>
            <a:off x="43543" y="52754"/>
            <a:ext cx="9047703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Sacsayhuaman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Fortress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8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DOMAIN\Comercial\BANCO DE IMAGENES 2014\Cusco City\Ruinas cercanas\_09A906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Cusco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Surrounding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Ruins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13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4" y="-7900"/>
            <a:ext cx="9032631" cy="6361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24400" y="2918012"/>
            <a:ext cx="2362200" cy="26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CuadroTexto 1"/>
          <p:cNvSpPr txBox="1"/>
          <p:nvPr/>
        </p:nvSpPr>
        <p:spPr>
          <a:xfrm>
            <a:off x="4648200" y="2904362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P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Overnight Aguas Calientes</a:t>
            </a:r>
          </a:p>
        </p:txBody>
      </p:sp>
    </p:spTree>
    <p:extLst>
      <p:ext uri="{BB962C8B-B14F-4D97-AF65-F5344CB8AC3E}">
        <p14:creationId xmlns:p14="http://schemas.microsoft.com/office/powerpoint/2010/main" val="1905583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262254"/>
          </a:xfrm>
          <a:prstGeom prst="rect">
            <a:avLst/>
          </a:prstGeom>
        </p:spPr>
      </p:pic>
      <p:cxnSp>
        <p:nvCxnSpPr>
          <p:cNvPr id="9" name="Conector recto 8"/>
          <p:cNvCxnSpPr>
            <a:cxnSpLocks/>
          </p:cNvCxnSpPr>
          <p:nvPr/>
        </p:nvCxnSpPr>
        <p:spPr>
          <a:xfrm>
            <a:off x="1981200" y="3733800"/>
            <a:ext cx="4953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457200" y="3733800"/>
            <a:ext cx="868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48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Destinations</a:t>
            </a:r>
            <a:endParaRPr lang="es-419" sz="48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06813" y="2758662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419" sz="6600" dirty="0" err="1">
                <a:solidFill>
                  <a:srgbClr val="EA961A"/>
                </a:solidFill>
                <a:latin typeface="Coolvetica Rg" panose="020B0603030602020004" pitchFamily="34" charset="0"/>
              </a:rPr>
              <a:t>Other</a:t>
            </a:r>
            <a:r>
              <a:rPr lang="es-419" sz="6600" dirty="0">
                <a:solidFill>
                  <a:srgbClr val="EA961A"/>
                </a:solidFill>
                <a:latin typeface="Coolvetica Rg" panose="020B0603030602020004" pitchFamily="34" charset="0"/>
              </a:rPr>
              <a:t> </a:t>
            </a:r>
            <a:r>
              <a:rPr lang="es-419" sz="6600" dirty="0" err="1">
                <a:solidFill>
                  <a:srgbClr val="EA961A"/>
                </a:solidFill>
                <a:latin typeface="Coolvetica Rg" panose="020B0603030602020004" pitchFamily="34" charset="0"/>
              </a:rPr>
              <a:t>Peru</a:t>
            </a:r>
            <a:r>
              <a:rPr lang="es-419" sz="6600" dirty="0">
                <a:solidFill>
                  <a:srgbClr val="EA961A"/>
                </a:solidFill>
                <a:latin typeface="Coolvetica Rg" panose="020B0603030602020004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"/>
          <a:stretch/>
        </p:blipFill>
        <p:spPr>
          <a:xfrm>
            <a:off x="118333" y="118335"/>
            <a:ext cx="8896575" cy="62932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54479" y="2408116"/>
            <a:ext cx="602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Puno &amp; Lake Titicaca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1554479" y="3264946"/>
            <a:ext cx="6176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3803"/>
            <a:ext cx="9144000" cy="36070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44937" y="3200400"/>
            <a:ext cx="5020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PE" sz="44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Culture’s</a:t>
            </a:r>
            <a:r>
              <a:rPr lang="es-PE" sz="44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cradle</a:t>
            </a:r>
            <a:endParaRPr lang="es-PE" sz="4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951754" y="3821654"/>
            <a:ext cx="337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 2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877256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92" y="152359"/>
            <a:ext cx="8836118" cy="62484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Uros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Floating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Islands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97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182880" y="152357"/>
            <a:ext cx="8796228" cy="62810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Taquile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Island</a:t>
            </a:r>
          </a:p>
        </p:txBody>
      </p:sp>
    </p:spTree>
    <p:extLst>
      <p:ext uri="{BB962C8B-B14F-4D97-AF65-F5344CB8AC3E}">
        <p14:creationId xmlns:p14="http://schemas.microsoft.com/office/powerpoint/2010/main" val="168437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01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bustamante\Dropbox\New MT Peru Image Bank\Puno &amp; Lake Titicaca\Sillustani 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6201"/>
            <a:ext cx="9015046" cy="63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Sillustani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Tombs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4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3803"/>
            <a:ext cx="9144000" cy="3607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91" y="116554"/>
            <a:ext cx="8890218" cy="625524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14945" y="2261067"/>
            <a:ext cx="726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Arequipa &amp; Colca </a:t>
            </a:r>
            <a:r>
              <a:rPr lang="es-PE" sz="5400" dirty="0" err="1">
                <a:solidFill>
                  <a:srgbClr val="FAA306"/>
                </a:solidFill>
                <a:latin typeface="Coolvetica Rg" panose="020B0603030602020004" pitchFamily="34" charset="0"/>
              </a:rPr>
              <a:t>Canyon</a:t>
            </a:r>
            <a:endParaRPr lang="es-PE" sz="5400" dirty="0">
              <a:solidFill>
                <a:srgbClr val="FAA306"/>
              </a:solidFill>
              <a:latin typeface="Coolvetica Rg" panose="020B06030306020200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554479" y="3264946"/>
            <a:ext cx="6176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044937" y="3192959"/>
            <a:ext cx="5020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>
                <a:solidFill>
                  <a:schemeClr val="bg1"/>
                </a:solidFill>
                <a:latin typeface="Coolvetica Rg" panose="020B0603030602020004" pitchFamily="34" charset="0"/>
              </a:rPr>
              <a:t>City of </a:t>
            </a:r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contrasts</a:t>
            </a:r>
            <a:endParaRPr lang="es-PE" sz="4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27954" y="3824804"/>
            <a:ext cx="337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4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 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12476906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bustamante\Dropbox\New MT Peru Image Bank\Arequipa\Arequipa Main Squar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36" y="52755"/>
            <a:ext cx="9033009" cy="63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Arequipa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Main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Square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63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8615" y="52754"/>
            <a:ext cx="9032631" cy="636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2290" name="Picture 2" descr="\\Srv-2003\image bank\Image Bank Final\Arequipa Colca\convento día\_MG_5315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5" y="52754"/>
            <a:ext cx="9032631" cy="63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Santa Catalina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Convent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90" y="152358"/>
            <a:ext cx="8811718" cy="62484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Yanque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Town </a:t>
            </a:r>
          </a:p>
        </p:txBody>
      </p:sp>
    </p:spTree>
    <p:extLst>
      <p:ext uri="{BB962C8B-B14F-4D97-AF65-F5344CB8AC3E}">
        <p14:creationId xmlns:p14="http://schemas.microsoft.com/office/powerpoint/2010/main" val="7802762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4"/>
          <a:stretch/>
        </p:blipFill>
        <p:spPr>
          <a:xfrm>
            <a:off x="164892" y="176896"/>
            <a:ext cx="8836118" cy="6268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Andean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Condor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– Colca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Canyon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35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4" y="118335"/>
            <a:ext cx="8896574" cy="62932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33960" y="2501682"/>
            <a:ext cx="726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Paracas &amp; Nazca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3803"/>
            <a:ext cx="9144000" cy="360709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554479" y="3264946"/>
            <a:ext cx="6176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411357" y="3124200"/>
            <a:ext cx="6320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Treasures</a:t>
            </a:r>
            <a:r>
              <a:rPr lang="es-PE" sz="4400" dirty="0">
                <a:solidFill>
                  <a:schemeClr val="bg1"/>
                </a:solidFill>
                <a:latin typeface="Coolvetica Rg" panose="020B0603030602020004" pitchFamily="34" charset="0"/>
              </a:rPr>
              <a:t> and </a:t>
            </a:r>
            <a:r>
              <a:rPr lang="es-PE" sz="44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mysteries</a:t>
            </a:r>
            <a:endParaRPr lang="es-PE" sz="4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51754" y="3752056"/>
            <a:ext cx="337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 algn="r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 2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460010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47799" y="-1143002"/>
            <a:ext cx="6248403" cy="88391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Candelabro - Paracas</a:t>
            </a:r>
          </a:p>
        </p:txBody>
      </p:sp>
      <p:pic>
        <p:nvPicPr>
          <p:cNvPr id="1026" name="Picture 2" descr="http://www.nexomedia.pe/wp-content/uploads/2015/12/Paracas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902" y="152395"/>
            <a:ext cx="8841698" cy="62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80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248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Ballestas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Islands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490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78" y="152400"/>
            <a:ext cx="8838822" cy="6248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Paracas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National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Reserve</a:t>
            </a:r>
          </a:p>
        </p:txBody>
      </p:sp>
    </p:spTree>
    <p:extLst>
      <p:ext uri="{BB962C8B-B14F-4D97-AF65-F5344CB8AC3E}">
        <p14:creationId xmlns:p14="http://schemas.microsoft.com/office/powerpoint/2010/main" val="3595266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72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89" y="152399"/>
            <a:ext cx="8842311" cy="62484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Luxury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navigation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65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" y="171060"/>
            <a:ext cx="8845421" cy="62484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Adventure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dessert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799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33" y="118334"/>
            <a:ext cx="8896575" cy="62932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33960" y="2236749"/>
            <a:ext cx="726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Puerto Maldonado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3803"/>
            <a:ext cx="9144000" cy="360709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554479" y="3171810"/>
            <a:ext cx="6176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84200" y="3087143"/>
            <a:ext cx="826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olvetica Rg" panose="020B0603030602020004" pitchFamily="34" charset="0"/>
              </a:rPr>
              <a:t>Feel and hear the Amazon jungle</a:t>
            </a:r>
            <a:endParaRPr lang="es-PE" sz="40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51754" y="3752056"/>
            <a:ext cx="337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 algn="r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 2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39710746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ristina\Documents\Cristina recuperado\Dropbox\Fotos Peru\Amazon rainforest\DSC_021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0"/>
          <a:stretch/>
        </p:blipFill>
        <p:spPr bwMode="auto">
          <a:xfrm>
            <a:off x="149902" y="152395"/>
            <a:ext cx="8841698" cy="626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9902" y="6475752"/>
            <a:ext cx="4193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Sandoval Lake –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Tambopata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National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Reserve</a:t>
            </a:r>
          </a:p>
        </p:txBody>
      </p:sp>
    </p:spTree>
    <p:extLst>
      <p:ext uri="{BB962C8B-B14F-4D97-AF65-F5344CB8AC3E}">
        <p14:creationId xmlns:p14="http://schemas.microsoft.com/office/powerpoint/2010/main" val="2537809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9218" name="Picture 2" descr="C:\Users\cbustamante\Dropbox\Fotos Peru\Amazon rainforest\DSC_019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29"/>
          <a:stretch/>
        </p:blipFill>
        <p:spPr bwMode="auto">
          <a:xfrm>
            <a:off x="149902" y="-117467"/>
            <a:ext cx="8841698" cy="65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Jungle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Excursions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6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ourthetropics.com/wp-content/uploads/2016/10/DelfinCruises-10-1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4"/>
          <a:stretch/>
        </p:blipFill>
        <p:spPr bwMode="auto">
          <a:xfrm>
            <a:off x="118334" y="159003"/>
            <a:ext cx="8896574" cy="62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33960" y="2365965"/>
            <a:ext cx="726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Amazon </a:t>
            </a:r>
            <a:r>
              <a:rPr lang="es-PE" sz="5400" dirty="0" err="1">
                <a:solidFill>
                  <a:srgbClr val="FAA306"/>
                </a:solidFill>
                <a:latin typeface="Coolvetica Rg" panose="020B0603030602020004" pitchFamily="34" charset="0"/>
              </a:rPr>
              <a:t>Cruises</a:t>
            </a:r>
            <a:r>
              <a:rPr lang="es-PE" sz="5400" dirty="0">
                <a:solidFill>
                  <a:srgbClr val="FAA306"/>
                </a:solidFill>
                <a:latin typeface="Coolvetica Rg" panose="020B0603030602020004" pitchFamily="34" charset="0"/>
              </a:rPr>
              <a:t> - Iquitos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1554479" y="3264946"/>
            <a:ext cx="6176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897465" y="3124200"/>
            <a:ext cx="734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Unique</a:t>
            </a:r>
            <a:r>
              <a:rPr lang="es-PE" sz="4000" dirty="0">
                <a:solidFill>
                  <a:schemeClr val="bg1"/>
                </a:solidFill>
                <a:latin typeface="Coolvetica Rg" panose="020B0603030602020004" pitchFamily="34" charset="0"/>
              </a:rPr>
              <a:t> &amp; meaningful experiences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33506" y="3752056"/>
            <a:ext cx="3291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 algn="r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4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3990577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7" r="6227"/>
          <a:stretch/>
        </p:blipFill>
        <p:spPr>
          <a:xfrm>
            <a:off x="139148" y="152400"/>
            <a:ext cx="8845826" cy="6248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Swimming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dark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lakes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2659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9218" name="Picture 2" descr="C:\Users\cbustamante\Dropbox\Fotos Peru\Amazon rainforest\DSC_019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29"/>
          <a:stretch/>
        </p:blipFill>
        <p:spPr bwMode="auto">
          <a:xfrm>
            <a:off x="149902" y="-117467"/>
            <a:ext cx="8841698" cy="65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02" y="106496"/>
            <a:ext cx="8841698" cy="62943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Swimming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in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dark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lakes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390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" y="152359"/>
            <a:ext cx="8839200" cy="624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67060"/>
            <a:ext cx="9144000" cy="3909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8" r="6056" b="-637"/>
          <a:stretch/>
        </p:blipFill>
        <p:spPr>
          <a:xfrm>
            <a:off x="119270" y="152399"/>
            <a:ext cx="8905460" cy="62881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Visits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to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communities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442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delfinamazoncruises.info/photos/Excursions/highres/fishing%2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781" y="152401"/>
            <a:ext cx="8843819" cy="62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Piraña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Fishing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0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176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2" y="152400"/>
            <a:ext cx="8841698" cy="62622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9902" y="6475752"/>
            <a:ext cx="355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Amazon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River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s-ES_tradnl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Cruises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57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ortal.andina.com.pe/EDPfotografia/Thumbnail/2013/10/11/000221685W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03228"/>
            <a:ext cx="8877300" cy="622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371600" y="25146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5400" dirty="0">
                <a:solidFill>
                  <a:srgbClr val="EDA337"/>
                </a:solidFill>
                <a:latin typeface="Coolvetica Rg" panose="020B0603030602020004" pitchFamily="34" charset="0"/>
                <a:ea typeface="Microsoft YaHei" panose="020B0503020204020204" pitchFamily="34" charset="-122"/>
              </a:rPr>
              <a:t>Chachapoyas</a:t>
            </a:r>
          </a:p>
        </p:txBody>
      </p:sp>
      <p:cxnSp>
        <p:nvCxnSpPr>
          <p:cNvPr id="5" name="Conector recto 4"/>
          <p:cNvCxnSpPr>
            <a:cxnSpLocks/>
          </p:cNvCxnSpPr>
          <p:nvPr/>
        </p:nvCxnSpPr>
        <p:spPr>
          <a:xfrm>
            <a:off x="2667000" y="3352800"/>
            <a:ext cx="411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967877" y="3213914"/>
            <a:ext cx="734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spc="100" dirty="0">
                <a:solidFill>
                  <a:schemeClr val="bg1"/>
                </a:solidFill>
                <a:latin typeface="Coolvetica Rg" panose="020B0603030602020004" pitchFamily="34" charset="0"/>
              </a:rPr>
              <a:t>Warriors of </a:t>
            </a:r>
            <a:r>
              <a:rPr lang="es-PE" sz="4000" spc="1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PE" sz="4000" spc="1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PE" sz="4000" spc="1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clouds</a:t>
            </a:r>
            <a:endParaRPr lang="es-PE" sz="4000" spc="1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51754" y="3897868"/>
            <a:ext cx="337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73" algn="r"/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4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days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/ 3 </a:t>
            </a:r>
            <a:r>
              <a:rPr lang="es-PE" dirty="0" err="1">
                <a:solidFill>
                  <a:schemeClr val="bg1"/>
                </a:solidFill>
                <a:latin typeface="Verdana"/>
                <a:cs typeface="Verdana"/>
              </a:rPr>
              <a:t>nights</a:t>
            </a:r>
            <a:r>
              <a:rPr lang="es-PE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2901144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de gocta fall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399" y="156237"/>
            <a:ext cx="8813931" cy="62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420" y="6483923"/>
            <a:ext cx="329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Gocta</a:t>
            </a:r>
            <a:r>
              <a:rPr lang="en-US" sz="1200" b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Fall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44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006"/>
          <a:stretch/>
        </p:blipFill>
        <p:spPr>
          <a:xfrm rot="5400000">
            <a:off x="-694523" y="1071931"/>
            <a:ext cx="6259205" cy="44262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380" y="152401"/>
            <a:ext cx="4384951" cy="62622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5420" y="6483923"/>
            <a:ext cx="329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Gocta</a:t>
            </a:r>
            <a:r>
              <a:rPr lang="en-US" sz="1200" b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Fall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17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orldwinder.com/wp-content/uploads/2013/02/fortress-at-kuelap-peru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17" y="152400"/>
            <a:ext cx="8810883" cy="62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420" y="6483923"/>
            <a:ext cx="329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Kuelap</a:t>
            </a:r>
            <a:r>
              <a:rPr lang="en-US" sz="1200" b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Fortress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30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e15.deviantart.net/6a74/th/pre/f/2011/212/9/4/the_fortress_of_kuelap_by_niv24-d428os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846" y="152401"/>
            <a:ext cx="8816980" cy="62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420" y="6483923"/>
            <a:ext cx="329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Kuelap</a:t>
            </a:r>
            <a:r>
              <a:rPr lang="en-US" sz="1200" b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Fortress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193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ortal.andina.com.pe/EDPfotografia/Thumbnail/2014/02/12/000233673W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94" y="152400"/>
            <a:ext cx="8813931" cy="62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420" y="6483923"/>
            <a:ext cx="3297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Kuelap</a:t>
            </a:r>
            <a:r>
              <a:rPr lang="en-US" sz="1200" b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Fortress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785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94" y="6287178"/>
            <a:ext cx="1487276" cy="6351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339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5"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6068" r="25568" b="45627"/>
          <a:stretch/>
        </p:blipFill>
        <p:spPr>
          <a:xfrm>
            <a:off x="456316" y="5911165"/>
            <a:ext cx="1307367" cy="6798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55736"/>
          <a:stretch/>
        </p:blipFill>
        <p:spPr>
          <a:xfrm>
            <a:off x="1948005" y="5973997"/>
            <a:ext cx="1644477" cy="622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627770"/>
            <a:ext cx="9144000" cy="50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81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14654"/>
            <a:ext cx="9144000" cy="4433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r="17499"/>
          <a:stretch/>
        </p:blipFill>
        <p:spPr>
          <a:xfrm>
            <a:off x="215900" y="175870"/>
            <a:ext cx="4584700" cy="61709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29200" y="381000"/>
            <a:ext cx="3810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specialize in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tailor-made programs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for the most demanding guests and we always propose engaging, authentic and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unforgettable experiences.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provide extremely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competitive rates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(net or gross)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quotations to you will always include any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promotions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launched by hotels or cruises.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can provide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itemized quotations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to make things easier for you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keep you informed of relevant developments and product updates in Peru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Payments can be directed to our US-based bank account or via major credit cards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offer open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webinars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about Peru to our clients and we can set-up tailored webinars on any subject you choose, exclusively for you.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provide you with plenty 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support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including high resolution pictures, videos, presentations, among others. 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6200" y="6482437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Titikaka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08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</TotalTime>
  <Words>767</Words>
  <Application>Microsoft Office PowerPoint</Application>
  <PresentationFormat>Presentación en pantalla (4:3)</PresentationFormat>
  <Paragraphs>199</Paragraphs>
  <Slides>102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102</vt:i4>
      </vt:variant>
    </vt:vector>
  </HeadingPairs>
  <TitlesOfParts>
    <vt:vector size="116" baseType="lpstr">
      <vt:lpstr>Microsoft YaHei</vt:lpstr>
      <vt:lpstr>Arial</vt:lpstr>
      <vt:lpstr>Calibri</vt:lpstr>
      <vt:lpstr>Coolvetica</vt:lpstr>
      <vt:lpstr>Coolvetica Rg</vt:lpstr>
      <vt:lpstr>Helvetica</vt:lpstr>
      <vt:lpstr>Verdana</vt:lpstr>
      <vt:lpstr>Wingdings</vt:lpstr>
      <vt:lpstr>Office Theme</vt:lpstr>
      <vt:lpstr>4_Office Theme</vt:lpstr>
      <vt:lpstr>3_Office Theme</vt:lpstr>
      <vt:lpstr>1_Office Theme</vt:lpstr>
      <vt:lpstr>6_Office Theme</vt:lpstr>
      <vt:lpstr>7_Office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</dc:creator>
  <cp:lastModifiedBy>Jorge Alfredo Lau Ayllon</cp:lastModifiedBy>
  <cp:revision>214</cp:revision>
  <dcterms:modified xsi:type="dcterms:W3CDTF">2017-03-24T14:36:53Z</dcterms:modified>
</cp:coreProperties>
</file>